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2"/>
  </p:notesMasterIdLst>
  <p:sldIdLst>
    <p:sldId id="293" r:id="rId5"/>
    <p:sldId id="292" r:id="rId6"/>
    <p:sldId id="296" r:id="rId7"/>
    <p:sldId id="294" r:id="rId8"/>
    <p:sldId id="297" r:id="rId9"/>
    <p:sldId id="295" r:id="rId10"/>
    <p:sldId id="300" r:id="rId11"/>
    <p:sldId id="490" r:id="rId12"/>
    <p:sldId id="304" r:id="rId13"/>
    <p:sldId id="301" r:id="rId14"/>
    <p:sldId id="303" r:id="rId15"/>
    <p:sldId id="524" r:id="rId16"/>
    <p:sldId id="412" r:id="rId17"/>
    <p:sldId id="288" r:id="rId18"/>
    <p:sldId id="528" r:id="rId19"/>
    <p:sldId id="438" r:id="rId20"/>
    <p:sldId id="526" r:id="rId21"/>
  </p:sldIdLst>
  <p:sldSz cx="12192000" cy="6858000"/>
  <p:notesSz cx="6858000" cy="9144000"/>
  <p:embeddedFontLst>
    <p:embeddedFont>
      <p:font typeface="Arial Black" panose="020B0A04020102020204" pitchFamily="34" charset="0"/>
      <p:bold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8B"/>
    <a:srgbClr val="AAD7D7"/>
    <a:srgbClr val="FAB313"/>
    <a:srgbClr val="00948F"/>
    <a:srgbClr val="817354"/>
    <a:srgbClr val="A47F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14" d="100"/>
          <a:sy n="114" d="100"/>
        </p:scale>
        <p:origin x="30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ynnøve Aukan" userId="1869e680e0e95740" providerId="LiveId" clId="{FFB2BCF8-894F-41D5-8EDF-AEC392C3BC2C}"/>
    <pc:docChg chg="modSld">
      <pc:chgData name="Synnøve Aukan" userId="1869e680e0e95740" providerId="LiveId" clId="{FFB2BCF8-894F-41D5-8EDF-AEC392C3BC2C}" dt="2021-05-06T05:50:05.145" v="1" actId="729"/>
      <pc:docMkLst>
        <pc:docMk/>
      </pc:docMkLst>
      <pc:sldChg chg="mod modShow">
        <pc:chgData name="Synnøve Aukan" userId="1869e680e0e95740" providerId="LiveId" clId="{FFB2BCF8-894F-41D5-8EDF-AEC392C3BC2C}" dt="2021-05-06T05:50:05.145" v="1" actId="729"/>
        <pc:sldMkLst>
          <pc:docMk/>
          <pc:sldMk cId="1963720524" sldId="295"/>
        </pc:sldMkLst>
      </pc:sldChg>
      <pc:sldChg chg="mod modShow">
        <pc:chgData name="Synnøve Aukan" userId="1869e680e0e95740" providerId="LiveId" clId="{FFB2BCF8-894F-41D5-8EDF-AEC392C3BC2C}" dt="2021-05-06T05:50:02.681" v="0" actId="729"/>
        <pc:sldMkLst>
          <pc:docMk/>
          <pc:sldMk cId="3745326989" sldId="2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8D30DB-4492-4FFE-9DA7-8698F094EF23}" type="datetimeFigureOut">
              <a:rPr lang="nb-NO" smtClean="0"/>
              <a:t>06.05.2021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E1582A-F83D-43C6-BD28-B64257680F7C}" type="slidenum">
              <a:rPr lang="nb-NO" smtClean="0"/>
              <a:t>‹#›</a:t>
            </a:fld>
            <a:endParaRPr lang="nb-NO"/>
          </a:p>
        </p:txBody>
      </p:sp>
    </p:spTree>
    <p:extLst>
      <p:ext uri="{BB962C8B-B14F-4D97-AF65-F5344CB8AC3E}">
        <p14:creationId xmlns:p14="http://schemas.microsoft.com/office/powerpoint/2010/main" val="3808115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p:spPr>
        <p:txBody>
          <a:bodyPr/>
          <a:lstStyle/>
          <a:p>
            <a:r>
              <a:rPr lang="en-GB" altLang="nb-NO"/>
              <a:t>Norwegian Centre of Expertise for Instrumentation is located in Trondheim. The initiative came from the industry and was supported and approved by the Ministry of Trade in 2008, who also made funds available to develop the cluster for growth and stimulate to increase international competiveness. Our Seawatch Lidar buoy was developed through NCEI in co-operation with Statoil and the R&amp;D institutions.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A3F4E408-08F1-4A32-A137-158CB07A534E}" type="datetimeFigureOut">
              <a:rPr lang="nb-NO" smtClean="0"/>
              <a:t>06.05.2021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EE6616B-3485-471B-A3C3-3CC26961D3BD}" type="slidenum">
              <a:rPr lang="nb-NO" smtClean="0"/>
              <a:t>‹#›</a:t>
            </a:fld>
            <a:endParaRPr lang="nb-NO"/>
          </a:p>
        </p:txBody>
      </p:sp>
    </p:spTree>
    <p:extLst>
      <p:ext uri="{BB962C8B-B14F-4D97-AF65-F5344CB8AC3E}">
        <p14:creationId xmlns:p14="http://schemas.microsoft.com/office/powerpoint/2010/main" val="2541681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A3F4E408-08F1-4A32-A137-158CB07A534E}" type="datetimeFigureOut">
              <a:rPr lang="nb-NO" smtClean="0"/>
              <a:t>06.05.2021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EE6616B-3485-471B-A3C3-3CC26961D3BD}" type="slidenum">
              <a:rPr lang="nb-NO" smtClean="0"/>
              <a:t>‹#›</a:t>
            </a:fld>
            <a:endParaRPr lang="nb-NO"/>
          </a:p>
        </p:txBody>
      </p:sp>
    </p:spTree>
    <p:extLst>
      <p:ext uri="{BB962C8B-B14F-4D97-AF65-F5344CB8AC3E}">
        <p14:creationId xmlns:p14="http://schemas.microsoft.com/office/powerpoint/2010/main" val="2318462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A3F4E408-08F1-4A32-A137-158CB07A534E}" type="datetimeFigureOut">
              <a:rPr lang="nb-NO" smtClean="0"/>
              <a:t>06.05.2021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EE6616B-3485-471B-A3C3-3CC26961D3BD}" type="slidenum">
              <a:rPr lang="nb-NO" smtClean="0"/>
              <a:t>‹#›</a:t>
            </a:fld>
            <a:endParaRPr lang="nb-NO"/>
          </a:p>
        </p:txBody>
      </p:sp>
    </p:spTree>
    <p:extLst>
      <p:ext uri="{BB962C8B-B14F-4D97-AF65-F5344CB8AC3E}">
        <p14:creationId xmlns:p14="http://schemas.microsoft.com/office/powerpoint/2010/main" val="2817504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6201FF-69EF-4381-9B87-0FF54AC1E7B2}"/>
              </a:ext>
            </a:extLst>
          </p:cNvPr>
          <p:cNvSpPr>
            <a:spLocks noGrp="1"/>
          </p:cNvSpPr>
          <p:nvPr>
            <p:ph type="sldNum" sz="quarter" idx="10"/>
          </p:nvPr>
        </p:nvSpPr>
        <p:spPr/>
        <p:txBody>
          <a:bodyPr/>
          <a:lstStyle/>
          <a:p>
            <a:fld id="{EBE266AF-210D-4B9E-92F6-EF999B290F31}" type="slidenum">
              <a:rPr lang="en-AU" smtClean="0"/>
              <a:pPr/>
              <a:t>‹#›</a:t>
            </a:fld>
            <a:endParaRPr lang="en-AU"/>
          </a:p>
        </p:txBody>
      </p:sp>
      <p:sp>
        <p:nvSpPr>
          <p:cNvPr id="2" name="Title 1">
            <a:extLst>
              <a:ext uri="{FF2B5EF4-FFF2-40B4-BE49-F238E27FC236}">
                <a16:creationId xmlns:a16="http://schemas.microsoft.com/office/drawing/2014/main" id="{03E3110D-DE10-485D-9277-ED42DCA2795D}"/>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0F2C5DC8-0694-4E82-8323-AD03152D871A}"/>
              </a:ext>
            </a:extLst>
          </p:cNvPr>
          <p:cNvSpPr>
            <a:spLocks noGrp="1"/>
          </p:cNvSpPr>
          <p:nvPr>
            <p:ph type="ftr" sz="quarter" idx="11"/>
          </p:nvPr>
        </p:nvSpPr>
        <p:spPr/>
        <p:txBody>
          <a:bodyPr/>
          <a:lstStyle/>
          <a:p>
            <a:r>
              <a:rPr lang="en-US"/>
              <a:t>Seawatch Meeting - Center of Excellence focus</a:t>
            </a:r>
            <a:endParaRPr lang="en-AU"/>
          </a:p>
        </p:txBody>
      </p:sp>
    </p:spTree>
    <p:extLst>
      <p:ext uri="{BB962C8B-B14F-4D97-AF65-F5344CB8AC3E}">
        <p14:creationId xmlns:p14="http://schemas.microsoft.com/office/powerpoint/2010/main" val="182499528"/>
      </p:ext>
    </p:extLst>
  </p:cSld>
  <p:clrMapOvr>
    <a:masterClrMapping/>
  </p:clrMapOvr>
  <p:extLst>
    <p:ext uri="{DCECCB84-F9BA-43D5-87BE-67443E8EF086}">
      <p15:sldGuideLst xmlns:p15="http://schemas.microsoft.com/office/powerpoint/2012/main">
        <p15:guide id="1" pos="2554">
          <p15:clr>
            <a:srgbClr val="FBAE40"/>
          </p15:clr>
        </p15:guide>
        <p15:guide id="2" pos="281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A3F4E408-08F1-4A32-A137-158CB07A534E}" type="datetimeFigureOut">
              <a:rPr lang="nb-NO" smtClean="0"/>
              <a:t>06.05.2021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EE6616B-3485-471B-A3C3-3CC26961D3BD}" type="slidenum">
              <a:rPr lang="nb-NO" smtClean="0"/>
              <a:t>‹#›</a:t>
            </a:fld>
            <a:endParaRPr lang="nb-NO"/>
          </a:p>
        </p:txBody>
      </p:sp>
    </p:spTree>
    <p:extLst>
      <p:ext uri="{BB962C8B-B14F-4D97-AF65-F5344CB8AC3E}">
        <p14:creationId xmlns:p14="http://schemas.microsoft.com/office/powerpoint/2010/main" val="3848929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A3F4E408-08F1-4A32-A137-158CB07A534E}" type="datetimeFigureOut">
              <a:rPr lang="nb-NO" smtClean="0"/>
              <a:t>06.05.2021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EE6616B-3485-471B-A3C3-3CC26961D3BD}" type="slidenum">
              <a:rPr lang="nb-NO" smtClean="0"/>
              <a:t>‹#›</a:t>
            </a:fld>
            <a:endParaRPr lang="nb-NO"/>
          </a:p>
        </p:txBody>
      </p:sp>
    </p:spTree>
    <p:extLst>
      <p:ext uri="{BB962C8B-B14F-4D97-AF65-F5344CB8AC3E}">
        <p14:creationId xmlns:p14="http://schemas.microsoft.com/office/powerpoint/2010/main" val="585959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A3F4E408-08F1-4A32-A137-158CB07A534E}" type="datetimeFigureOut">
              <a:rPr lang="nb-NO" smtClean="0"/>
              <a:t>06.05.2021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9EE6616B-3485-471B-A3C3-3CC26961D3BD}" type="slidenum">
              <a:rPr lang="nb-NO" smtClean="0"/>
              <a:t>‹#›</a:t>
            </a:fld>
            <a:endParaRPr lang="nb-NO"/>
          </a:p>
        </p:txBody>
      </p:sp>
    </p:spTree>
    <p:extLst>
      <p:ext uri="{BB962C8B-B14F-4D97-AF65-F5344CB8AC3E}">
        <p14:creationId xmlns:p14="http://schemas.microsoft.com/office/powerpoint/2010/main" val="2379431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A3F4E408-08F1-4A32-A137-158CB07A534E}" type="datetimeFigureOut">
              <a:rPr lang="nb-NO" smtClean="0"/>
              <a:t>06.05.2021</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9EE6616B-3485-471B-A3C3-3CC26961D3BD}" type="slidenum">
              <a:rPr lang="nb-NO" smtClean="0"/>
              <a:t>‹#›</a:t>
            </a:fld>
            <a:endParaRPr lang="nb-NO"/>
          </a:p>
        </p:txBody>
      </p:sp>
    </p:spTree>
    <p:extLst>
      <p:ext uri="{BB962C8B-B14F-4D97-AF65-F5344CB8AC3E}">
        <p14:creationId xmlns:p14="http://schemas.microsoft.com/office/powerpoint/2010/main" val="1059957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A3F4E408-08F1-4A32-A137-158CB07A534E}" type="datetimeFigureOut">
              <a:rPr lang="nb-NO" smtClean="0"/>
              <a:t>06.05.2021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9EE6616B-3485-471B-A3C3-3CC26961D3BD}" type="slidenum">
              <a:rPr lang="nb-NO" smtClean="0"/>
              <a:t>‹#›</a:t>
            </a:fld>
            <a:endParaRPr lang="nb-NO"/>
          </a:p>
        </p:txBody>
      </p:sp>
    </p:spTree>
    <p:extLst>
      <p:ext uri="{BB962C8B-B14F-4D97-AF65-F5344CB8AC3E}">
        <p14:creationId xmlns:p14="http://schemas.microsoft.com/office/powerpoint/2010/main" val="2249329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A3F4E408-08F1-4A32-A137-158CB07A534E}" type="datetimeFigureOut">
              <a:rPr lang="nb-NO" smtClean="0"/>
              <a:t>06.05.2021</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9EE6616B-3485-471B-A3C3-3CC26961D3BD}" type="slidenum">
              <a:rPr lang="nb-NO" smtClean="0"/>
              <a:t>‹#›</a:t>
            </a:fld>
            <a:endParaRPr lang="nb-NO"/>
          </a:p>
        </p:txBody>
      </p:sp>
    </p:spTree>
    <p:extLst>
      <p:ext uri="{BB962C8B-B14F-4D97-AF65-F5344CB8AC3E}">
        <p14:creationId xmlns:p14="http://schemas.microsoft.com/office/powerpoint/2010/main" val="3433096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A3F4E408-08F1-4A32-A137-158CB07A534E}" type="datetimeFigureOut">
              <a:rPr lang="nb-NO" smtClean="0"/>
              <a:t>06.05.2021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9EE6616B-3485-471B-A3C3-3CC26961D3BD}" type="slidenum">
              <a:rPr lang="nb-NO" smtClean="0"/>
              <a:t>‹#›</a:t>
            </a:fld>
            <a:endParaRPr lang="nb-NO"/>
          </a:p>
        </p:txBody>
      </p:sp>
    </p:spTree>
    <p:extLst>
      <p:ext uri="{BB962C8B-B14F-4D97-AF65-F5344CB8AC3E}">
        <p14:creationId xmlns:p14="http://schemas.microsoft.com/office/powerpoint/2010/main" val="320852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A3F4E408-08F1-4A32-A137-158CB07A534E}" type="datetimeFigureOut">
              <a:rPr lang="nb-NO" smtClean="0"/>
              <a:t>06.05.2021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9EE6616B-3485-471B-A3C3-3CC26961D3BD}" type="slidenum">
              <a:rPr lang="nb-NO" smtClean="0"/>
              <a:t>‹#›</a:t>
            </a:fld>
            <a:endParaRPr lang="nb-NO"/>
          </a:p>
        </p:txBody>
      </p:sp>
    </p:spTree>
    <p:extLst>
      <p:ext uri="{BB962C8B-B14F-4D97-AF65-F5344CB8AC3E}">
        <p14:creationId xmlns:p14="http://schemas.microsoft.com/office/powerpoint/2010/main" val="115458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F4E408-08F1-4A32-A137-158CB07A534E}" type="datetimeFigureOut">
              <a:rPr lang="nb-NO" smtClean="0"/>
              <a:t>06.05.2021</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E6616B-3485-471B-A3C3-3CC26961D3BD}" type="slidenum">
              <a:rPr lang="nb-NO" smtClean="0"/>
              <a:t>‹#›</a:t>
            </a:fld>
            <a:endParaRPr lang="nb-NO"/>
          </a:p>
        </p:txBody>
      </p:sp>
    </p:spTree>
    <p:extLst>
      <p:ext uri="{BB962C8B-B14F-4D97-AF65-F5344CB8AC3E}">
        <p14:creationId xmlns:p14="http://schemas.microsoft.com/office/powerpoint/2010/main" val="3595240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ac%20X%20HD:Users:arne:Documents:Under%20arbeid:5840%20NCEI%20PP%20Folder:Side%209%20NY.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0501" y="615125"/>
            <a:ext cx="6157142" cy="4833505"/>
          </a:xfrm>
          <a:prstGeom prst="rect">
            <a:avLst/>
          </a:prstGeom>
        </p:spPr>
      </p:pic>
    </p:spTree>
    <p:extLst>
      <p:ext uri="{BB962C8B-B14F-4D97-AF65-F5344CB8AC3E}">
        <p14:creationId xmlns:p14="http://schemas.microsoft.com/office/powerpoint/2010/main" val="2978199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Placeholder 11">
            <a:extLst>
              <a:ext uri="{FF2B5EF4-FFF2-40B4-BE49-F238E27FC236}">
                <a16:creationId xmlns:a16="http://schemas.microsoft.com/office/drawing/2014/main" id="{F2BF8AD8-A3DE-4645-934A-B12918A00B1A}"/>
              </a:ext>
            </a:extLst>
          </p:cNvPr>
          <p:cNvPicPr>
            <a:picLocks noChangeAspect="1"/>
          </p:cNvPicPr>
          <p:nvPr/>
        </p:nvPicPr>
        <p:blipFill>
          <a:blip r:embed="rId2"/>
          <a:srcRect t="4756" b="4756"/>
          <a:stretch>
            <a:fillRect/>
          </a:stretch>
        </p:blipFill>
        <p:spPr>
          <a:xfrm>
            <a:off x="643467" y="1455444"/>
            <a:ext cx="10905066" cy="3947110"/>
          </a:xfrm>
          <a:prstGeom prst="rect">
            <a:avLst/>
          </a:prstGeom>
        </p:spPr>
      </p:pic>
      <p:sp>
        <p:nvSpPr>
          <p:cNvPr id="3" name="Text Placeholder 10">
            <a:extLst>
              <a:ext uri="{FF2B5EF4-FFF2-40B4-BE49-F238E27FC236}">
                <a16:creationId xmlns:a16="http://schemas.microsoft.com/office/drawing/2014/main" id="{A0EA94C6-971E-4FE3-81A5-A55F84C0CDEE}"/>
              </a:ext>
            </a:extLst>
          </p:cNvPr>
          <p:cNvSpPr txBox="1">
            <a:spLocks/>
          </p:cNvSpPr>
          <p:nvPr/>
        </p:nvSpPr>
        <p:spPr>
          <a:xfrm>
            <a:off x="8022799" y="5671395"/>
            <a:ext cx="3174864" cy="956345"/>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Offshore Wind, Solar Energy, Autonomy vessels, Floating Islands,…. </a:t>
            </a:r>
          </a:p>
          <a:p>
            <a:r>
              <a:rPr lang="en-US" sz="4000" dirty="0"/>
              <a:t>Marine recourses, Fish Farming,….</a:t>
            </a:r>
          </a:p>
          <a:p>
            <a:r>
              <a:rPr lang="en-US" sz="4000" dirty="0" err="1"/>
              <a:t>Resipient</a:t>
            </a:r>
            <a:r>
              <a:rPr lang="en-US" sz="4000" dirty="0"/>
              <a:t> </a:t>
            </a:r>
          </a:p>
          <a:p>
            <a:r>
              <a:rPr lang="en-US" sz="4000" dirty="0"/>
              <a:t>Conflict of interest</a:t>
            </a:r>
          </a:p>
          <a:p>
            <a:pPr marL="0" indent="0">
              <a:buNone/>
            </a:pPr>
            <a:endParaRPr lang="en-US" dirty="0"/>
          </a:p>
          <a:p>
            <a:pPr marL="0" indent="0">
              <a:buNone/>
            </a:pPr>
            <a:endParaRPr lang="nb-NO" dirty="0"/>
          </a:p>
        </p:txBody>
      </p:sp>
      <p:sp>
        <p:nvSpPr>
          <p:cNvPr id="4" name="Tittel 3">
            <a:extLst>
              <a:ext uri="{FF2B5EF4-FFF2-40B4-BE49-F238E27FC236}">
                <a16:creationId xmlns:a16="http://schemas.microsoft.com/office/drawing/2014/main" id="{AC62B469-FDA0-4BA3-9A01-BDD9D371478C}"/>
              </a:ext>
            </a:extLst>
          </p:cNvPr>
          <p:cNvSpPr>
            <a:spLocks noGrp="1"/>
          </p:cNvSpPr>
          <p:nvPr>
            <p:ph type="title"/>
          </p:nvPr>
        </p:nvSpPr>
        <p:spPr>
          <a:xfrm>
            <a:off x="838200" y="365125"/>
            <a:ext cx="10515600" cy="754803"/>
          </a:xfrm>
        </p:spPr>
        <p:txBody>
          <a:bodyPr>
            <a:normAutofit/>
          </a:bodyPr>
          <a:lstStyle/>
          <a:p>
            <a:r>
              <a:rPr lang="en-US" sz="3200" dirty="0"/>
              <a:t>Ocean Space</a:t>
            </a:r>
          </a:p>
        </p:txBody>
      </p:sp>
    </p:spTree>
    <p:extLst>
      <p:ext uri="{BB962C8B-B14F-4D97-AF65-F5344CB8AC3E}">
        <p14:creationId xmlns:p14="http://schemas.microsoft.com/office/powerpoint/2010/main" val="3036170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781605-3C2A-46E9-AD91-C1570D0BA015}"/>
              </a:ext>
            </a:extLst>
          </p:cNvPr>
          <p:cNvSpPr>
            <a:spLocks noGrp="1"/>
          </p:cNvSpPr>
          <p:nvPr>
            <p:ph type="ctrTitle"/>
          </p:nvPr>
        </p:nvSpPr>
        <p:spPr>
          <a:xfrm>
            <a:off x="251671" y="291090"/>
            <a:ext cx="11102128" cy="932688"/>
          </a:xfrm>
        </p:spPr>
        <p:txBody>
          <a:bodyPr>
            <a:normAutofit fontScale="90000"/>
          </a:bodyPr>
          <a:lstStyle/>
          <a:p>
            <a:pPr algn="l"/>
            <a:r>
              <a:rPr lang="en-US" sz="4000" dirty="0" err="1"/>
              <a:t>Vekstimpulser</a:t>
            </a:r>
            <a:r>
              <a:rPr lang="en-US" sz="4000" dirty="0"/>
              <a:t>: </a:t>
            </a:r>
            <a:r>
              <a:rPr lang="en-US" sz="4000" dirty="0" err="1"/>
              <a:t>havbruk</a:t>
            </a:r>
            <a:r>
              <a:rPr lang="en-US" sz="4000" dirty="0"/>
              <a:t> X5, </a:t>
            </a:r>
            <a:r>
              <a:rPr lang="en-US" sz="4000" dirty="0" err="1"/>
              <a:t>fornybar</a:t>
            </a:r>
            <a:r>
              <a:rPr lang="en-US" sz="4000" dirty="0"/>
              <a:t> </a:t>
            </a:r>
            <a:r>
              <a:rPr lang="en-US" sz="4000" dirty="0" err="1"/>
              <a:t>energi</a:t>
            </a:r>
            <a:r>
              <a:rPr lang="en-US" sz="4000" dirty="0"/>
              <a:t> 35% </a:t>
            </a:r>
            <a:r>
              <a:rPr lang="en-US" sz="4000" dirty="0" err="1"/>
              <a:t>vekst</a:t>
            </a:r>
            <a:r>
              <a:rPr lang="en-US" sz="4000" dirty="0"/>
              <a:t> </a:t>
            </a:r>
            <a:r>
              <a:rPr lang="en-US" sz="4000" dirty="0" err="1"/>
              <a:t>årlig</a:t>
            </a:r>
            <a:r>
              <a:rPr lang="en-US" sz="4000" dirty="0"/>
              <a:t>, </a:t>
            </a:r>
            <a:r>
              <a:rPr lang="en-US" sz="4000" dirty="0" err="1"/>
              <a:t>sirkulærøkonomi</a:t>
            </a:r>
            <a:r>
              <a:rPr lang="en-US" sz="4000" dirty="0"/>
              <a:t> –</a:t>
            </a:r>
            <a:r>
              <a:rPr lang="en-US" sz="4000" dirty="0" err="1"/>
              <a:t>veien</a:t>
            </a:r>
            <a:r>
              <a:rPr lang="en-US" sz="4000" dirty="0"/>
              <a:t> </a:t>
            </a:r>
            <a:r>
              <a:rPr lang="en-US" sz="4000" dirty="0" err="1"/>
              <a:t>til</a:t>
            </a:r>
            <a:r>
              <a:rPr lang="en-US" sz="4000" dirty="0"/>
              <a:t> </a:t>
            </a:r>
            <a:r>
              <a:rPr lang="en-US" sz="4000" dirty="0" err="1"/>
              <a:t>lønnsomhet</a:t>
            </a:r>
            <a:r>
              <a:rPr lang="en-US" sz="4000" dirty="0"/>
              <a:t>, </a:t>
            </a:r>
            <a:r>
              <a:rPr lang="en-US" sz="4000" dirty="0" err="1"/>
              <a:t>infrastruktur</a:t>
            </a:r>
            <a:r>
              <a:rPr lang="en-US" sz="4000" dirty="0"/>
              <a:t>.</a:t>
            </a:r>
          </a:p>
        </p:txBody>
      </p:sp>
      <p:sp>
        <p:nvSpPr>
          <p:cNvPr id="3" name="Undertittel 2">
            <a:extLst>
              <a:ext uri="{FF2B5EF4-FFF2-40B4-BE49-F238E27FC236}">
                <a16:creationId xmlns:a16="http://schemas.microsoft.com/office/drawing/2014/main" id="{B0064005-98A3-4463-B851-6DEB16E35C93}"/>
              </a:ext>
            </a:extLst>
          </p:cNvPr>
          <p:cNvSpPr>
            <a:spLocks noGrp="1"/>
          </p:cNvSpPr>
          <p:nvPr>
            <p:ph type="subTitle" idx="1"/>
          </p:nvPr>
        </p:nvSpPr>
        <p:spPr>
          <a:xfrm>
            <a:off x="496207" y="1335726"/>
            <a:ext cx="10857592" cy="420624"/>
          </a:xfrm>
        </p:spPr>
        <p:txBody>
          <a:bodyPr>
            <a:normAutofit/>
          </a:bodyPr>
          <a:lstStyle/>
          <a:p>
            <a:pPr algn="l"/>
            <a:r>
              <a:rPr lang="en-US" dirty="0"/>
              <a:t>   </a:t>
            </a:r>
            <a:r>
              <a:rPr lang="en-US" dirty="0" err="1"/>
              <a:t>Flytende</a:t>
            </a:r>
            <a:r>
              <a:rPr lang="en-US" dirty="0"/>
              <a:t> </a:t>
            </a:r>
            <a:r>
              <a:rPr lang="en-US" dirty="0" err="1"/>
              <a:t>havvind</a:t>
            </a:r>
            <a:r>
              <a:rPr lang="en-US" dirty="0"/>
              <a:t> : </a:t>
            </a:r>
            <a:r>
              <a:rPr lang="en-US" dirty="0" err="1"/>
              <a:t>Stort</a:t>
            </a:r>
            <a:r>
              <a:rPr lang="en-US" dirty="0"/>
              <a:t> </a:t>
            </a:r>
            <a:r>
              <a:rPr lang="en-US" dirty="0" err="1"/>
              <a:t>potensiale</a:t>
            </a:r>
            <a:r>
              <a:rPr lang="en-US" dirty="0"/>
              <a:t> </a:t>
            </a:r>
            <a:r>
              <a:rPr lang="en-US" dirty="0" err="1"/>
              <a:t>i</a:t>
            </a:r>
            <a:r>
              <a:rPr lang="en-US" dirty="0"/>
              <a:t> Norge </a:t>
            </a:r>
            <a:r>
              <a:rPr lang="en-US" dirty="0" err="1"/>
              <a:t>og</a:t>
            </a:r>
            <a:r>
              <a:rPr lang="en-US" dirty="0"/>
              <a:t> </a:t>
            </a:r>
            <a:r>
              <a:rPr lang="en-US" dirty="0" err="1"/>
              <a:t>spesielt</a:t>
            </a:r>
            <a:r>
              <a:rPr lang="en-US" dirty="0"/>
              <a:t> </a:t>
            </a:r>
            <a:r>
              <a:rPr lang="en-US" dirty="0" err="1"/>
              <a:t>utenfor</a:t>
            </a:r>
            <a:r>
              <a:rPr lang="en-US" dirty="0"/>
              <a:t> </a:t>
            </a:r>
            <a:r>
              <a:rPr lang="en-US" dirty="0" err="1"/>
              <a:t>midt</a:t>
            </a:r>
            <a:r>
              <a:rPr lang="en-US" dirty="0"/>
              <a:t>-Norge</a:t>
            </a:r>
          </a:p>
        </p:txBody>
      </p:sp>
      <p:pic>
        <p:nvPicPr>
          <p:cNvPr id="4" name="Picture 5">
            <a:extLst>
              <a:ext uri="{FF2B5EF4-FFF2-40B4-BE49-F238E27FC236}">
                <a16:creationId xmlns:a16="http://schemas.microsoft.com/office/drawing/2014/main" id="{AB07E7CD-E802-49DC-8863-B0ACBF7F23D7}"/>
              </a:ext>
            </a:extLst>
          </p:cNvPr>
          <p:cNvPicPr>
            <a:picLocks noChangeAspect="1"/>
          </p:cNvPicPr>
          <p:nvPr/>
        </p:nvPicPr>
        <p:blipFill>
          <a:blip r:embed="rId2"/>
          <a:stretch>
            <a:fillRect/>
          </a:stretch>
        </p:blipFill>
        <p:spPr>
          <a:xfrm>
            <a:off x="496206" y="2115082"/>
            <a:ext cx="6657070" cy="3661389"/>
          </a:xfrm>
          <a:prstGeom prst="rect">
            <a:avLst/>
          </a:prstGeom>
        </p:spPr>
      </p:pic>
      <p:pic>
        <p:nvPicPr>
          <p:cNvPr id="13" name="Picture 13" descr="fig_power_ann_world">
            <a:extLst>
              <a:ext uri="{FF2B5EF4-FFF2-40B4-BE49-F238E27FC236}">
                <a16:creationId xmlns:a16="http://schemas.microsoft.com/office/drawing/2014/main" id="{3B8B1D8E-7114-4610-8DD9-82C7CC5B5C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3276" y="2395635"/>
            <a:ext cx="4627590" cy="338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5454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55BBBA-06F4-438C-A411-C4E5B1023BE0}"/>
              </a:ext>
            </a:extLst>
          </p:cNvPr>
          <p:cNvSpPr>
            <a:spLocks noGrp="1"/>
          </p:cNvSpPr>
          <p:nvPr>
            <p:ph type="title"/>
          </p:nvPr>
        </p:nvSpPr>
        <p:spPr/>
        <p:txBody>
          <a:bodyPr>
            <a:normAutofit/>
          </a:bodyPr>
          <a:lstStyle/>
          <a:p>
            <a:r>
              <a:rPr lang="nb-NO" altLang="nb-NO" sz="3200" b="1" dirty="0"/>
              <a:t>MARGIN (R&amp;D </a:t>
            </a:r>
            <a:r>
              <a:rPr lang="nb-NO" altLang="nb-NO" sz="3200" b="1" dirty="0" err="1"/>
              <a:t>project</a:t>
            </a:r>
            <a:r>
              <a:rPr lang="nb-NO" altLang="nb-NO" sz="3200" b="1" dirty="0"/>
              <a:t>) </a:t>
            </a:r>
            <a:r>
              <a:rPr lang="nb-NO" altLang="nb-NO" sz="3200" dirty="0"/>
              <a:t>Integrated </a:t>
            </a:r>
            <a:r>
              <a:rPr lang="nb-NO" altLang="nb-NO" sz="3200" dirty="0" err="1"/>
              <a:t>value</a:t>
            </a:r>
            <a:r>
              <a:rPr lang="nb-NO" altLang="nb-NO" sz="3200" dirty="0"/>
              <a:t> </a:t>
            </a:r>
            <a:r>
              <a:rPr lang="nb-NO" altLang="nb-NO" sz="3200" dirty="0" err="1"/>
              <a:t>chains</a:t>
            </a:r>
            <a:br>
              <a:rPr lang="nb-NO" altLang="nb-NO" sz="3200" dirty="0"/>
            </a:br>
            <a:r>
              <a:rPr lang="nb-NO" altLang="nb-NO" sz="3200" dirty="0"/>
              <a:t> «Fokus på økt lønnsomhet og vekst gjennom samarbeid»</a:t>
            </a:r>
            <a:endParaRPr lang="en-US" sz="3200" dirty="0"/>
          </a:p>
        </p:txBody>
      </p:sp>
      <p:pic>
        <p:nvPicPr>
          <p:cNvPr id="3" name="Picture 2">
            <a:extLst>
              <a:ext uri="{FF2B5EF4-FFF2-40B4-BE49-F238E27FC236}">
                <a16:creationId xmlns:a16="http://schemas.microsoft.com/office/drawing/2014/main" id="{884BBF21-55C8-478B-AAE7-56F1D0A162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2060575"/>
            <a:ext cx="6804025"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10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Mac X HD:Users:arne:Documents:Under arbeid:5840 NCEI PP Folder:Side 9 NY.jpg"/>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b="6362"/>
          <a:stretch>
            <a:fillRect/>
          </a:stretch>
        </p:blipFill>
        <p:spPr bwMode="auto">
          <a:xfrm>
            <a:off x="675119" y="1231647"/>
            <a:ext cx="10630967" cy="5550312"/>
          </a:xfrm>
          <a:prstGeom prst="rect">
            <a:avLst/>
          </a:prstGeom>
          <a:noFill/>
          <a:extLst>
            <a:ext uri="{909E8E84-426E-40DD-AFC4-6F175D3DCCD1}">
              <a14:hiddenFill xmlns:a14="http://schemas.microsoft.com/office/drawing/2010/main">
                <a:solidFill>
                  <a:srgbClr val="FFFFFF"/>
                </a:solidFill>
              </a14:hiddenFill>
            </a:ext>
          </a:extLst>
        </p:spPr>
      </p:pic>
      <p:sp>
        <p:nvSpPr>
          <p:cNvPr id="88068" name="Rectangle 4"/>
          <p:cNvSpPr>
            <a:spLocks noGrp="1" noChangeArrowheads="1"/>
          </p:cNvSpPr>
          <p:nvPr>
            <p:ph type="body" idx="4294967295"/>
          </p:nvPr>
        </p:nvSpPr>
        <p:spPr>
          <a:xfrm>
            <a:off x="5132551" y="2734654"/>
            <a:ext cx="1464802" cy="2555193"/>
          </a:xfrm>
        </p:spPr>
        <p:txBody>
          <a:bodyPr>
            <a:normAutofit fontScale="85000" lnSpcReduction="20000"/>
          </a:bodyPr>
          <a:lstStyle/>
          <a:p>
            <a:pPr algn="ctr">
              <a:lnSpc>
                <a:spcPct val="80000"/>
              </a:lnSpc>
              <a:buFont typeface="Wingdings" pitchFamily="2" charset="2"/>
              <a:buNone/>
            </a:pPr>
            <a:r>
              <a:rPr lang="nb-NO" altLang="nb-NO" sz="1100" dirty="0">
                <a:latin typeface="Helvetica 55 Roman" pitchFamily="-48" charset="0"/>
              </a:rPr>
              <a:t>Fugro Norway</a:t>
            </a:r>
          </a:p>
          <a:p>
            <a:pPr algn="ctr">
              <a:lnSpc>
                <a:spcPct val="80000"/>
              </a:lnSpc>
              <a:buFont typeface="Wingdings" pitchFamily="2" charset="2"/>
              <a:buNone/>
            </a:pPr>
            <a:r>
              <a:rPr lang="nb-NO" altLang="nb-NO" sz="1100" dirty="0">
                <a:latin typeface="Helvetica 55 Roman" pitchFamily="-48" charset="0"/>
              </a:rPr>
              <a:t>Equinor </a:t>
            </a:r>
          </a:p>
          <a:p>
            <a:pPr algn="ctr">
              <a:lnSpc>
                <a:spcPct val="80000"/>
              </a:lnSpc>
              <a:buFont typeface="Wingdings" pitchFamily="2" charset="2"/>
              <a:buNone/>
            </a:pPr>
            <a:r>
              <a:rPr lang="nb-NO" altLang="nb-NO" sz="1100" dirty="0">
                <a:latin typeface="Helvetica 55 Roman" pitchFamily="-48" charset="0"/>
              </a:rPr>
              <a:t>Roxar </a:t>
            </a:r>
          </a:p>
          <a:p>
            <a:pPr algn="ctr">
              <a:lnSpc>
                <a:spcPct val="80000"/>
              </a:lnSpc>
              <a:buFont typeface="Wingdings" pitchFamily="2" charset="2"/>
              <a:buNone/>
            </a:pPr>
            <a:r>
              <a:rPr lang="nb-NO" altLang="nb-NO" sz="1100" dirty="0">
                <a:latin typeface="Helvetica 55 Roman" pitchFamily="-48" charset="0"/>
              </a:rPr>
              <a:t>Q-Free</a:t>
            </a:r>
          </a:p>
          <a:p>
            <a:pPr algn="ctr">
              <a:lnSpc>
                <a:spcPct val="80000"/>
              </a:lnSpc>
              <a:buFont typeface="Wingdings" pitchFamily="2" charset="2"/>
              <a:buNone/>
            </a:pPr>
            <a:r>
              <a:rPr lang="nb-NO" altLang="nb-NO" sz="1100" dirty="0">
                <a:latin typeface="Helvetica 55 Roman" pitchFamily="-48" charset="0"/>
              </a:rPr>
              <a:t>Kongsberg Seatex</a:t>
            </a:r>
          </a:p>
          <a:p>
            <a:pPr algn="ctr">
              <a:lnSpc>
                <a:spcPct val="80000"/>
              </a:lnSpc>
              <a:buFont typeface="Wingdings" pitchFamily="2" charset="2"/>
              <a:buNone/>
            </a:pPr>
            <a:r>
              <a:rPr lang="nb-NO" altLang="nb-NO" sz="1100" dirty="0">
                <a:latin typeface="Helvetica 55 Roman" pitchFamily="-48" charset="0"/>
              </a:rPr>
              <a:t>Kongsberg Maritime</a:t>
            </a:r>
          </a:p>
          <a:p>
            <a:pPr algn="ctr">
              <a:lnSpc>
                <a:spcPct val="80000"/>
              </a:lnSpc>
              <a:buFont typeface="Wingdings" pitchFamily="2" charset="2"/>
              <a:buNone/>
            </a:pPr>
            <a:r>
              <a:rPr lang="nb-NO" altLang="nb-NO" sz="1100" dirty="0">
                <a:latin typeface="Helvetica 55 Roman" pitchFamily="-48" charset="0"/>
              </a:rPr>
              <a:t>Weatherford</a:t>
            </a:r>
          </a:p>
          <a:p>
            <a:pPr algn="ctr">
              <a:lnSpc>
                <a:spcPct val="80000"/>
              </a:lnSpc>
              <a:buFont typeface="Wingdings" pitchFamily="2" charset="2"/>
              <a:buNone/>
            </a:pPr>
            <a:r>
              <a:rPr lang="nb-NO" altLang="nb-NO" sz="1100" dirty="0">
                <a:latin typeface="Helvetica 55 Roman" pitchFamily="-48" charset="0"/>
              </a:rPr>
              <a:t>Norbit</a:t>
            </a:r>
          </a:p>
          <a:p>
            <a:pPr algn="ctr">
              <a:lnSpc>
                <a:spcPct val="80000"/>
              </a:lnSpc>
              <a:buFont typeface="Wingdings" pitchFamily="2" charset="2"/>
              <a:buNone/>
            </a:pPr>
            <a:r>
              <a:rPr lang="nb-NO" altLang="nb-NO" sz="1100" dirty="0">
                <a:latin typeface="Helvetica 55 Roman" pitchFamily="-48" charset="0"/>
              </a:rPr>
              <a:t> Cavotec Microcontrol</a:t>
            </a:r>
          </a:p>
          <a:p>
            <a:pPr algn="ctr">
              <a:lnSpc>
                <a:spcPct val="80000"/>
              </a:lnSpc>
              <a:buFont typeface="Wingdings" pitchFamily="2" charset="2"/>
              <a:buNone/>
            </a:pPr>
            <a:r>
              <a:rPr lang="nb-NO" altLang="nb-NO" sz="1100" dirty="0">
                <a:latin typeface="Helvetica 55 Roman" pitchFamily="-48" charset="0"/>
              </a:rPr>
              <a:t>Noca</a:t>
            </a:r>
          </a:p>
          <a:p>
            <a:pPr algn="ctr">
              <a:lnSpc>
                <a:spcPct val="80000"/>
              </a:lnSpc>
              <a:buFont typeface="Wingdings" pitchFamily="2" charset="2"/>
              <a:buNone/>
            </a:pPr>
            <a:r>
              <a:rPr lang="nb-NO" altLang="nb-NO" sz="1100" dirty="0">
                <a:latin typeface="Helvetica 55 Roman" pitchFamily="-48" charset="0"/>
              </a:rPr>
              <a:t>SINTEF, NTNU og HiST </a:t>
            </a:r>
          </a:p>
          <a:p>
            <a:pPr algn="ctr">
              <a:lnSpc>
                <a:spcPct val="80000"/>
              </a:lnSpc>
              <a:buFont typeface="Wingdings" pitchFamily="2" charset="2"/>
              <a:buNone/>
            </a:pPr>
            <a:r>
              <a:rPr lang="nb-NO" altLang="nb-NO" sz="1100" dirty="0">
                <a:latin typeface="Helvetica 55 Roman" pitchFamily="-48" charset="0"/>
              </a:rPr>
              <a:t>(Associated members)</a:t>
            </a:r>
          </a:p>
          <a:p>
            <a:pPr algn="ctr">
              <a:lnSpc>
                <a:spcPct val="80000"/>
              </a:lnSpc>
              <a:buFont typeface="Wingdings" pitchFamily="2" charset="2"/>
              <a:buNone/>
            </a:pPr>
            <a:endParaRPr lang="nb-NO" altLang="nb-NO" sz="1100" dirty="0"/>
          </a:p>
        </p:txBody>
      </p:sp>
      <p:sp>
        <p:nvSpPr>
          <p:cNvPr id="4" name="Title 1">
            <a:extLst>
              <a:ext uri="{FF2B5EF4-FFF2-40B4-BE49-F238E27FC236}">
                <a16:creationId xmlns:a16="http://schemas.microsoft.com/office/drawing/2014/main" id="{98851720-E600-4FF2-A980-86A7027DA43C}"/>
              </a:ext>
            </a:extLst>
          </p:cNvPr>
          <p:cNvSpPr txBox="1">
            <a:spLocks/>
          </p:cNvSpPr>
          <p:nvPr/>
        </p:nvSpPr>
        <p:spPr>
          <a:xfrm>
            <a:off x="675119" y="510867"/>
            <a:ext cx="10630968" cy="527001"/>
          </a:xfrm>
          <a:prstGeom prst="rect">
            <a:avLst/>
          </a:prstGeom>
        </p:spPr>
        <p:txBody>
          <a:bodyPr vert="horz" lIns="0" tIns="0" rIns="0" bIns="0" rtlCol="0" anchor="t">
            <a:noAutofit/>
          </a:bodyPr>
          <a:lstStyle>
            <a:lvl1pPr algn="l" defTabSz="914400" rtl="0" eaLnBrk="1" latinLnBrk="0" hangingPunct="1">
              <a:lnSpc>
                <a:spcPts val="3500"/>
              </a:lnSpc>
              <a:spcBef>
                <a:spcPct val="0"/>
              </a:spcBef>
              <a:buNone/>
              <a:defRPr sz="3600" kern="1200" cap="none" baseline="0">
                <a:solidFill>
                  <a:schemeClr val="accent1"/>
                </a:solidFill>
                <a:latin typeface="+mj-lt"/>
                <a:ea typeface="+mj-ea"/>
                <a:cs typeface="+mj-cs"/>
              </a:defRPr>
            </a:lvl1pPr>
          </a:lstStyle>
          <a:p>
            <a:r>
              <a:rPr lang="nn-NO" dirty="0"/>
              <a:t>Klynge/ samarbeid i </a:t>
            </a:r>
            <a:r>
              <a:rPr lang="nn-NO" dirty="0" err="1"/>
              <a:t>verdikjeden</a:t>
            </a:r>
            <a:r>
              <a:rPr lang="nn-NO" dirty="0"/>
              <a:t>. NCEI som eksempel</a:t>
            </a:r>
          </a:p>
        </p:txBody>
      </p:sp>
    </p:spTree>
    <p:extLst>
      <p:ext uri="{BB962C8B-B14F-4D97-AF65-F5344CB8AC3E}">
        <p14:creationId xmlns:p14="http://schemas.microsoft.com/office/powerpoint/2010/main" val="3004639453"/>
      </p:ext>
    </p:extLst>
  </p:cSld>
  <p:clrMapOvr>
    <a:masterClrMapping/>
  </p:clrMapOvr>
  <p:transition spd="med">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Industrielle symbioser </a:t>
            </a:r>
          </a:p>
        </p:txBody>
      </p:sp>
      <p:sp>
        <p:nvSpPr>
          <p:cNvPr id="3" name="Plassholder for innhold 2"/>
          <p:cNvSpPr>
            <a:spLocks noGrp="1"/>
          </p:cNvSpPr>
          <p:nvPr>
            <p:ph idx="1"/>
          </p:nvPr>
        </p:nvSpPr>
        <p:spPr>
          <a:xfrm>
            <a:off x="232060" y="1529962"/>
            <a:ext cx="5334000" cy="4770618"/>
          </a:xfrm>
        </p:spPr>
        <p:txBody>
          <a:bodyPr>
            <a:normAutofit/>
          </a:bodyPr>
          <a:lstStyle/>
          <a:p>
            <a:pPr marL="0" indent="0">
              <a:buNone/>
            </a:pPr>
            <a:r>
              <a:rPr lang="nb-NO" sz="3200" b="1" dirty="0"/>
              <a:t>Industrielle Symbioser er «fremtiden» for Hitra Industripark og kysthavn </a:t>
            </a:r>
          </a:p>
          <a:p>
            <a:pPr marL="0" indent="0">
              <a:buNone/>
            </a:pPr>
            <a:r>
              <a:rPr lang="nb-NO" dirty="0"/>
              <a:t>Noen </a:t>
            </a:r>
            <a:r>
              <a:rPr lang="nb-NO" dirty="0" err="1"/>
              <a:t>barriærer</a:t>
            </a:r>
            <a:r>
              <a:rPr lang="nb-NO" dirty="0"/>
              <a:t>:</a:t>
            </a:r>
          </a:p>
          <a:p>
            <a:r>
              <a:rPr lang="nb-NO" dirty="0"/>
              <a:t>Tillit må bygges</a:t>
            </a:r>
          </a:p>
          <a:p>
            <a:r>
              <a:rPr lang="nb-NO" dirty="0"/>
              <a:t>Bedriftene må oppleve økt verdiskapning</a:t>
            </a:r>
          </a:p>
          <a:p>
            <a:r>
              <a:rPr lang="nb-NO" dirty="0"/>
              <a:t>Endre fokus fra ressurstilgang til –deling</a:t>
            </a:r>
          </a:p>
          <a:p>
            <a:r>
              <a:rPr lang="nb-NO" dirty="0"/>
              <a:t>Effektiv infrastruktur</a:t>
            </a:r>
          </a:p>
          <a:p>
            <a:pPr marL="0" indent="0">
              <a:buNone/>
            </a:pPr>
            <a:endParaRPr lang="nb-NO" dirty="0"/>
          </a:p>
        </p:txBody>
      </p:sp>
      <p:pic>
        <p:nvPicPr>
          <p:cNvPr id="5" name="Bil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6060" y="3611766"/>
            <a:ext cx="4788833" cy="3180643"/>
          </a:xfrm>
          <a:prstGeom prst="rect">
            <a:avLst/>
          </a:prstGeom>
        </p:spPr>
      </p:pic>
      <p:pic>
        <p:nvPicPr>
          <p:cNvPr id="4" name="Bilde 3"/>
          <p:cNvPicPr>
            <a:picLocks noChangeAspect="1"/>
          </p:cNvPicPr>
          <p:nvPr/>
        </p:nvPicPr>
        <p:blipFill>
          <a:blip r:embed="rId3"/>
          <a:stretch>
            <a:fillRect/>
          </a:stretch>
        </p:blipFill>
        <p:spPr>
          <a:xfrm>
            <a:off x="7450110" y="1660161"/>
            <a:ext cx="4538709" cy="3315891"/>
          </a:xfrm>
          <a:prstGeom prst="rect">
            <a:avLst/>
          </a:prstGeom>
        </p:spPr>
      </p:pic>
    </p:spTree>
    <p:extLst>
      <p:ext uri="{BB962C8B-B14F-4D97-AF65-F5344CB8AC3E}">
        <p14:creationId xmlns:p14="http://schemas.microsoft.com/office/powerpoint/2010/main" val="898703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alundborg Symbiose - Verdens første industrisymbiose">
            <a:extLst>
              <a:ext uri="{FF2B5EF4-FFF2-40B4-BE49-F238E27FC236}">
                <a16:creationId xmlns:a16="http://schemas.microsoft.com/office/drawing/2014/main" id="{D4C627BC-EC07-47D9-8184-5D63598B295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6197" y="304801"/>
            <a:ext cx="10620175" cy="6202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083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994131" y="1670407"/>
            <a:ext cx="1438275" cy="1009650"/>
          </a:xfrm>
          <a:prstGeom prst="rect">
            <a:avLst/>
          </a:prstGeom>
        </p:spPr>
      </p:pic>
      <p:pic>
        <p:nvPicPr>
          <p:cNvPr id="7" name="Picture 6"/>
          <p:cNvPicPr>
            <a:picLocks noChangeAspect="1"/>
          </p:cNvPicPr>
          <p:nvPr/>
        </p:nvPicPr>
        <p:blipFill>
          <a:blip r:embed="rId3"/>
          <a:stretch>
            <a:fillRect/>
          </a:stretch>
        </p:blipFill>
        <p:spPr>
          <a:xfrm>
            <a:off x="3035553" y="4909463"/>
            <a:ext cx="1438275" cy="1438275"/>
          </a:xfrm>
          <a:prstGeom prst="rect">
            <a:avLst/>
          </a:prstGeom>
        </p:spPr>
      </p:pic>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902" y="2945842"/>
            <a:ext cx="2211189" cy="30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6" name="Rectangle 4"/>
          <p:cNvSpPr>
            <a:spLocks noGrp="1" noChangeArrowheads="1"/>
          </p:cNvSpPr>
          <p:nvPr>
            <p:ph type="title"/>
          </p:nvPr>
        </p:nvSpPr>
        <p:spPr>
          <a:xfrm>
            <a:off x="838200" y="1"/>
            <a:ext cx="10520494" cy="1690688"/>
          </a:xfrm>
        </p:spPr>
        <p:txBody>
          <a:bodyPr>
            <a:normAutofit/>
          </a:bodyPr>
          <a:lstStyle/>
          <a:p>
            <a:r>
              <a:rPr lang="nb-NO" altLang="nb-NO" sz="2000" dirty="0"/>
              <a:t>Produktutvikling i samarbeid med virkemiddelapparatet og FoU (mitt eksempel fra OCEANOR)</a:t>
            </a:r>
            <a:endParaRPr lang="en-GB" altLang="nb-NO" sz="2000" dirty="0"/>
          </a:p>
        </p:txBody>
      </p:sp>
      <p:pic>
        <p:nvPicPr>
          <p:cNvPr id="2" name="Picture 1"/>
          <p:cNvPicPr>
            <a:picLocks noChangeAspect="1"/>
          </p:cNvPicPr>
          <p:nvPr/>
        </p:nvPicPr>
        <p:blipFill>
          <a:blip r:embed="rId5"/>
          <a:stretch>
            <a:fillRect/>
          </a:stretch>
        </p:blipFill>
        <p:spPr>
          <a:xfrm>
            <a:off x="8358691" y="3618815"/>
            <a:ext cx="1438275" cy="866775"/>
          </a:xfrm>
          <a:prstGeom prst="rect">
            <a:avLst/>
          </a:prstGeom>
        </p:spPr>
      </p:pic>
      <p:pic>
        <p:nvPicPr>
          <p:cNvPr id="6" name="Picture 5"/>
          <p:cNvPicPr>
            <a:picLocks noChangeAspect="1"/>
          </p:cNvPicPr>
          <p:nvPr/>
        </p:nvPicPr>
        <p:blipFill>
          <a:blip r:embed="rId6"/>
          <a:stretch>
            <a:fillRect/>
          </a:stretch>
        </p:blipFill>
        <p:spPr>
          <a:xfrm>
            <a:off x="2129938" y="4726776"/>
            <a:ext cx="1438275" cy="685800"/>
          </a:xfrm>
          <a:prstGeom prst="rect">
            <a:avLst/>
          </a:prstGeom>
        </p:spPr>
      </p:pic>
      <p:sp>
        <p:nvSpPr>
          <p:cNvPr id="38917" name="AutoShape 5"/>
          <p:cNvSpPr>
            <a:spLocks noChangeArrowheads="1"/>
          </p:cNvSpPr>
          <p:nvPr/>
        </p:nvSpPr>
        <p:spPr bwMode="auto">
          <a:xfrm>
            <a:off x="2960688" y="3109794"/>
            <a:ext cx="6705600" cy="733663"/>
          </a:xfrm>
          <a:prstGeom prst="triangle">
            <a:avLst>
              <a:gd name="adj"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nb-NO"/>
          </a:p>
        </p:txBody>
      </p:sp>
      <p:sp>
        <p:nvSpPr>
          <p:cNvPr id="38918" name="Text Box 6"/>
          <p:cNvSpPr txBox="1">
            <a:spLocks noChangeArrowheads="1"/>
          </p:cNvSpPr>
          <p:nvPr/>
        </p:nvSpPr>
        <p:spPr bwMode="auto">
          <a:xfrm>
            <a:off x="5046539" y="2316163"/>
            <a:ext cx="2438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nb-NO" altLang="nb-NO" dirty="0" err="1">
                <a:latin typeface="Times New Roman" panose="02020603050405020304" pitchFamily="18" charset="0"/>
              </a:rPr>
              <a:t>Academia</a:t>
            </a:r>
            <a:endParaRPr lang="en-GB" altLang="nb-NO" dirty="0">
              <a:latin typeface="Times New Roman" panose="02020603050405020304" pitchFamily="18" charset="0"/>
            </a:endParaRPr>
          </a:p>
        </p:txBody>
      </p:sp>
      <p:sp>
        <p:nvSpPr>
          <p:cNvPr id="38919" name="Text Box 7"/>
          <p:cNvSpPr txBox="1">
            <a:spLocks noChangeArrowheads="1"/>
          </p:cNvSpPr>
          <p:nvPr/>
        </p:nvSpPr>
        <p:spPr bwMode="auto">
          <a:xfrm>
            <a:off x="6618288" y="5076825"/>
            <a:ext cx="2438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nb-NO" altLang="nb-NO">
                <a:latin typeface="Times New Roman" panose="02020603050405020304" pitchFamily="18" charset="0"/>
              </a:rPr>
              <a:t>Private </a:t>
            </a:r>
            <a:endParaRPr lang="en-GB" altLang="nb-NO">
              <a:latin typeface="Times New Roman" panose="02020603050405020304" pitchFamily="18" charset="0"/>
            </a:endParaRPr>
          </a:p>
        </p:txBody>
      </p:sp>
      <p:sp>
        <p:nvSpPr>
          <p:cNvPr id="38920" name="Text Box 8"/>
          <p:cNvSpPr txBox="1">
            <a:spLocks noChangeArrowheads="1"/>
          </p:cNvSpPr>
          <p:nvPr/>
        </p:nvSpPr>
        <p:spPr bwMode="auto">
          <a:xfrm>
            <a:off x="3722688" y="5076825"/>
            <a:ext cx="2438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nb-NO" altLang="nb-NO">
                <a:latin typeface="Times New Roman" panose="02020603050405020304" pitchFamily="18" charset="0"/>
              </a:rPr>
              <a:t>Customer</a:t>
            </a:r>
            <a:endParaRPr lang="en-GB" altLang="nb-NO">
              <a:latin typeface="Times New Roman" panose="02020603050405020304" pitchFamily="18" charset="0"/>
            </a:endParaRPr>
          </a:p>
        </p:txBody>
      </p:sp>
      <p:sp>
        <p:nvSpPr>
          <p:cNvPr id="38923" name="AutoShape 11"/>
          <p:cNvSpPr>
            <a:spLocks noChangeArrowheads="1"/>
          </p:cNvSpPr>
          <p:nvPr/>
        </p:nvSpPr>
        <p:spPr bwMode="auto">
          <a:xfrm>
            <a:off x="4079876" y="2636838"/>
            <a:ext cx="4321175" cy="2520950"/>
          </a:xfrm>
          <a:prstGeom prst="triangle">
            <a:avLst>
              <a:gd name="adj" fmla="val 50000"/>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GB" altLang="nb-NO"/>
          </a:p>
        </p:txBody>
      </p:sp>
      <p:sp>
        <p:nvSpPr>
          <p:cNvPr id="38924" name="WordArt 12"/>
          <p:cNvSpPr>
            <a:spLocks noChangeArrowheads="1" noChangeShapeType="1" noTextEdit="1"/>
          </p:cNvSpPr>
          <p:nvPr/>
        </p:nvSpPr>
        <p:spPr bwMode="auto">
          <a:xfrm>
            <a:off x="4703639" y="3665600"/>
            <a:ext cx="3124200" cy="1066800"/>
          </a:xfrm>
          <a:prstGeom prst="rect">
            <a:avLst/>
          </a:prstGeom>
        </p:spPr>
        <p:txBody>
          <a:bodyPr wrap="none" fromWordArt="1">
            <a:prstTxWarp prst="textPlain">
              <a:avLst>
                <a:gd name="adj" fmla="val 50000"/>
              </a:avLst>
            </a:prstTxWarp>
          </a:bodyPr>
          <a:lstStyle/>
          <a:p>
            <a:pPr algn="ctr"/>
            <a:endParaRPr lang="nb-NO" sz="2000" b="1" kern="10" dirty="0">
              <a:ln w="12700">
                <a:solidFill>
                  <a:schemeClr val="tx1"/>
                </a:solidFill>
                <a:round/>
                <a:headEnd/>
                <a:tailEnd/>
              </a:ln>
              <a:solidFill>
                <a:schemeClr val="tx1">
                  <a:alpha val="50000"/>
                </a:schemeClr>
              </a:solidFill>
              <a:effectLst>
                <a:outerShdw dist="45791" dir="2021404" algn="ctr" rotWithShape="0">
                  <a:srgbClr val="9999FF"/>
                </a:outerShdw>
              </a:effectLst>
              <a:latin typeface="Arial Black" panose="020B0A04020102020204" pitchFamily="34" charset="0"/>
            </a:endParaRPr>
          </a:p>
        </p:txBody>
      </p:sp>
      <p:sp>
        <p:nvSpPr>
          <p:cNvPr id="38925" name="Text Box 13"/>
          <p:cNvSpPr txBox="1">
            <a:spLocks noChangeArrowheads="1"/>
          </p:cNvSpPr>
          <p:nvPr/>
        </p:nvSpPr>
        <p:spPr bwMode="auto">
          <a:xfrm>
            <a:off x="4473827" y="1343025"/>
            <a:ext cx="35052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nb-NO" altLang="nb-NO" sz="2000" b="1" dirty="0" err="1">
                <a:latin typeface="Times New Roman" panose="02020603050405020304" pitchFamily="18" charset="0"/>
              </a:rPr>
              <a:t>University</a:t>
            </a:r>
            <a:r>
              <a:rPr lang="nb-NO" altLang="nb-NO" sz="2000" b="1" dirty="0">
                <a:latin typeface="Times New Roman" panose="02020603050405020304" pitchFamily="18" charset="0"/>
              </a:rPr>
              <a:t> </a:t>
            </a:r>
            <a:r>
              <a:rPr lang="nb-NO" altLang="nb-NO" sz="2000" b="1" dirty="0" err="1">
                <a:latin typeface="Times New Roman" panose="02020603050405020304" pitchFamily="18" charset="0"/>
              </a:rPr>
              <a:t>of</a:t>
            </a:r>
            <a:r>
              <a:rPr lang="nb-NO" altLang="nb-NO" sz="2000" b="1" dirty="0">
                <a:latin typeface="Times New Roman" panose="02020603050405020304" pitchFamily="18" charset="0"/>
              </a:rPr>
              <a:t> Trondheim</a:t>
            </a:r>
          </a:p>
          <a:p>
            <a:pPr algn="ctr">
              <a:spcBef>
                <a:spcPct val="50000"/>
              </a:spcBef>
            </a:pPr>
            <a:r>
              <a:rPr lang="en-US" altLang="nb-NO" sz="2000" b="1" dirty="0">
                <a:latin typeface="Times New Roman" panose="02020603050405020304" pitchFamily="18" charset="0"/>
              </a:rPr>
              <a:t>CMR/ Bergen</a:t>
            </a:r>
            <a:endParaRPr lang="nb-NO" altLang="nb-NO" sz="2000" b="1" dirty="0">
              <a:latin typeface="Times New Roman" panose="02020603050405020304" pitchFamily="18" charset="0"/>
            </a:endParaRPr>
          </a:p>
        </p:txBody>
      </p:sp>
      <p:sp>
        <p:nvSpPr>
          <p:cNvPr id="38931" name="Text Box 19"/>
          <p:cNvSpPr txBox="1">
            <a:spLocks noChangeArrowheads="1"/>
          </p:cNvSpPr>
          <p:nvPr/>
        </p:nvSpPr>
        <p:spPr bwMode="auto">
          <a:xfrm>
            <a:off x="2124807" y="2449082"/>
            <a:ext cx="2438400" cy="95410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nb-NO" sz="1600" b="1" dirty="0">
                <a:latin typeface="Times New Roman" panose="02020603050405020304" pitchFamily="18" charset="0"/>
              </a:rPr>
              <a:t>Norwegian Research Council</a:t>
            </a:r>
          </a:p>
          <a:p>
            <a:pPr>
              <a:spcBef>
                <a:spcPct val="50000"/>
              </a:spcBef>
            </a:pPr>
            <a:r>
              <a:rPr lang="en-US" altLang="nb-NO" sz="1600" b="1" dirty="0">
                <a:latin typeface="Times New Roman" panose="02020603050405020304" pitchFamily="18" charset="0"/>
              </a:rPr>
              <a:t>NOWITECH</a:t>
            </a:r>
            <a:endParaRPr lang="en-GB" altLang="nb-NO" sz="1600" b="1" dirty="0">
              <a:latin typeface="Times New Roman" panose="02020603050405020304" pitchFamily="18" charset="0"/>
            </a:endParaRPr>
          </a:p>
        </p:txBody>
      </p:sp>
      <p:pic>
        <p:nvPicPr>
          <p:cNvPr id="9" name="Picture 8"/>
          <p:cNvPicPr>
            <a:picLocks noChangeAspect="1"/>
          </p:cNvPicPr>
          <p:nvPr/>
        </p:nvPicPr>
        <p:blipFill>
          <a:blip r:embed="rId7"/>
          <a:stretch>
            <a:fillRect/>
          </a:stretch>
        </p:blipFill>
        <p:spPr>
          <a:xfrm>
            <a:off x="2651477" y="4309220"/>
            <a:ext cx="1438275" cy="276225"/>
          </a:xfrm>
          <a:prstGeom prst="rect">
            <a:avLst/>
          </a:prstGeom>
        </p:spPr>
      </p:pic>
      <p:pic>
        <p:nvPicPr>
          <p:cNvPr id="18" name="Picture 17"/>
          <p:cNvPicPr>
            <a:picLocks noChangeAspect="1"/>
          </p:cNvPicPr>
          <p:nvPr/>
        </p:nvPicPr>
        <p:blipFill>
          <a:blip r:embed="rId8"/>
          <a:stretch>
            <a:fillRect/>
          </a:stretch>
        </p:blipFill>
        <p:spPr>
          <a:xfrm>
            <a:off x="8579842" y="5231786"/>
            <a:ext cx="1001117" cy="909279"/>
          </a:xfrm>
          <a:prstGeom prst="rect">
            <a:avLst/>
          </a:prstGeom>
        </p:spPr>
      </p:pic>
    </p:spTree>
    <p:extLst>
      <p:ext uri="{BB962C8B-B14F-4D97-AF65-F5344CB8AC3E}">
        <p14:creationId xmlns:p14="http://schemas.microsoft.com/office/powerpoint/2010/main" val="372385935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56ACF9-AEB4-43FB-90B3-5ED2B275AED6}"/>
              </a:ext>
            </a:extLst>
          </p:cNvPr>
          <p:cNvSpPr>
            <a:spLocks noGrp="1"/>
          </p:cNvSpPr>
          <p:nvPr>
            <p:ph type="title"/>
          </p:nvPr>
        </p:nvSpPr>
        <p:spPr/>
        <p:txBody>
          <a:bodyPr>
            <a:normAutofit/>
          </a:bodyPr>
          <a:lstStyle/>
          <a:p>
            <a:r>
              <a:rPr lang="en-US" sz="2400" dirty="0" err="1"/>
              <a:t>Avslutningsvis</a:t>
            </a:r>
            <a:r>
              <a:rPr lang="en-US" sz="2400" dirty="0"/>
              <a:t>: </a:t>
            </a:r>
            <a:r>
              <a:rPr lang="en-US" sz="2400" dirty="0" err="1"/>
              <a:t>Viktig</a:t>
            </a:r>
            <a:r>
              <a:rPr lang="en-US" sz="2400" dirty="0"/>
              <a:t> sett </a:t>
            </a:r>
            <a:r>
              <a:rPr lang="en-US" sz="2400" dirty="0" err="1"/>
              <a:t>fra</a:t>
            </a:r>
            <a:r>
              <a:rPr lang="en-US" sz="2400" dirty="0"/>
              <a:t> mitt </a:t>
            </a:r>
            <a:r>
              <a:rPr lang="en-US" sz="2400" dirty="0" err="1"/>
              <a:t>ståsted</a:t>
            </a:r>
            <a:r>
              <a:rPr lang="en-US" sz="2400" dirty="0"/>
              <a:t> (</a:t>
            </a:r>
            <a:r>
              <a:rPr lang="en-US" sz="2400" dirty="0" err="1"/>
              <a:t>innledningsvis</a:t>
            </a:r>
            <a:r>
              <a:rPr lang="en-US" sz="2400" dirty="0"/>
              <a:t>)</a:t>
            </a:r>
          </a:p>
        </p:txBody>
      </p:sp>
      <p:sp>
        <p:nvSpPr>
          <p:cNvPr id="3" name="Plassholder for innhold 2">
            <a:extLst>
              <a:ext uri="{FF2B5EF4-FFF2-40B4-BE49-F238E27FC236}">
                <a16:creationId xmlns:a16="http://schemas.microsoft.com/office/drawing/2014/main" id="{825685AE-0329-49AB-9EB1-A59DA12F0367}"/>
              </a:ext>
            </a:extLst>
          </p:cNvPr>
          <p:cNvSpPr>
            <a:spLocks noGrp="1"/>
          </p:cNvSpPr>
          <p:nvPr>
            <p:ph idx="1"/>
          </p:nvPr>
        </p:nvSpPr>
        <p:spPr/>
        <p:txBody>
          <a:bodyPr>
            <a:normAutofit fontScale="85000" lnSpcReduction="10000"/>
          </a:bodyPr>
          <a:lstStyle/>
          <a:p>
            <a:pPr marL="0" indent="0">
              <a:buNone/>
            </a:pPr>
            <a:r>
              <a:rPr lang="nb-NO" sz="1800" b="1" u="sng" dirty="0">
                <a:effectLst/>
                <a:latin typeface="Calibri" panose="020F0502020204030204" pitchFamily="34" charset="0"/>
                <a:ea typeface="Calibri" panose="020F0502020204030204" pitchFamily="34" charset="0"/>
                <a:cs typeface="Times New Roman" panose="02020603050405020304" pitchFamily="18" charset="0"/>
              </a:rPr>
              <a:t>Mål:</a:t>
            </a:r>
          </a:p>
          <a:p>
            <a:r>
              <a:rPr lang="nb-NO" sz="1800" dirty="0">
                <a:effectLst/>
                <a:latin typeface="Calibri" panose="020F0502020204030204" pitchFamily="34" charset="0"/>
                <a:ea typeface="Calibri" panose="020F0502020204030204" pitchFamily="34" charset="0"/>
                <a:cs typeface="Times New Roman" panose="02020603050405020304" pitchFamily="18" charset="0"/>
              </a:rPr>
              <a:t>Utvikle industriparken  i synergi med kysthavna til å bli et </a:t>
            </a:r>
            <a:r>
              <a:rPr lang="nb-NO" sz="1800" u="sng" dirty="0">
                <a:effectLst/>
                <a:latin typeface="Calibri" panose="020F0502020204030204" pitchFamily="34" charset="0"/>
                <a:ea typeface="Calibri" panose="020F0502020204030204" pitchFamily="34" charset="0"/>
                <a:cs typeface="Times New Roman" panose="02020603050405020304" pitchFamily="18" charset="0"/>
              </a:rPr>
              <a:t>anerkjent</a:t>
            </a:r>
            <a:r>
              <a:rPr lang="nb-NO" sz="1800" dirty="0">
                <a:effectLst/>
                <a:latin typeface="Calibri" panose="020F0502020204030204" pitchFamily="34" charset="0"/>
                <a:ea typeface="Calibri" panose="020F0502020204030204" pitchFamily="34" charset="0"/>
                <a:cs typeface="Times New Roman" panose="02020603050405020304" pitchFamily="18" charset="0"/>
              </a:rPr>
              <a:t> kraftsenter knyttet til havbruksrelaterte næringer </a:t>
            </a:r>
          </a:p>
          <a:p>
            <a:r>
              <a:rPr lang="nb-NO" sz="1800" dirty="0">
                <a:effectLst/>
                <a:latin typeface="Calibri" panose="020F0502020204030204" pitchFamily="34" charset="0"/>
                <a:ea typeface="Calibri" panose="020F0502020204030204" pitchFamily="34" charset="0"/>
                <a:cs typeface="Times New Roman" panose="02020603050405020304" pitchFamily="18" charset="0"/>
              </a:rPr>
              <a:t>Utvikle </a:t>
            </a:r>
            <a:r>
              <a:rPr lang="nb-NO" sz="1800" u="sng" dirty="0">
                <a:effectLst/>
                <a:latin typeface="Calibri" panose="020F0502020204030204" pitchFamily="34" charset="0"/>
                <a:ea typeface="Calibri" panose="020F0502020204030204" pitchFamily="34" charset="0"/>
                <a:cs typeface="Times New Roman" panose="02020603050405020304" pitchFamily="18" charset="0"/>
              </a:rPr>
              <a:t>knutepunkts-bevisstheten </a:t>
            </a:r>
            <a:r>
              <a:rPr lang="nb-NO" sz="1800" dirty="0">
                <a:effectLst/>
                <a:latin typeface="Calibri" panose="020F0502020204030204" pitchFamily="34" charset="0"/>
                <a:ea typeface="Calibri" panose="020F0502020204030204" pitchFamily="34" charset="0"/>
                <a:cs typeface="Times New Roman" panose="02020603050405020304" pitchFamily="18" charset="0"/>
              </a:rPr>
              <a:t>(‘Midt i’). Myndighetene har pekt på kysthavner som naturlige knutepunkt også for etablering av </a:t>
            </a:r>
            <a:r>
              <a:rPr lang="nb-NO" sz="1800" u="sng" dirty="0">
                <a:effectLst/>
                <a:latin typeface="Calibri" panose="020F0502020204030204" pitchFamily="34" charset="0"/>
                <a:ea typeface="Calibri" panose="020F0502020204030204" pitchFamily="34" charset="0"/>
                <a:cs typeface="Times New Roman" panose="02020603050405020304" pitchFamily="18" charset="0"/>
              </a:rPr>
              <a:t>energisenter</a:t>
            </a:r>
            <a:r>
              <a:rPr lang="nb-NO" sz="1800" dirty="0">
                <a:effectLst/>
                <a:latin typeface="Calibri" panose="020F0502020204030204" pitchFamily="34" charset="0"/>
                <a:ea typeface="Calibri" panose="020F0502020204030204" pitchFamily="34" charset="0"/>
                <a:cs typeface="Times New Roman" panose="02020603050405020304" pitchFamily="18" charset="0"/>
              </a:rPr>
              <a:t>. Et slikt knutepunkt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inkl</a:t>
            </a:r>
            <a:r>
              <a:rPr lang="nb-NO" sz="1800" dirty="0">
                <a:effectLst/>
                <a:latin typeface="Calibri" panose="020F0502020204030204" pitchFamily="34" charset="0"/>
                <a:ea typeface="Calibri" panose="020F0502020204030204" pitchFamily="34" charset="0"/>
                <a:cs typeface="Times New Roman" panose="02020603050405020304" pitchFamily="18" charset="0"/>
              </a:rPr>
              <a:t> industriparken) vil gjennom sine mange aktører legge grunnlag for å utvikle viktige </a:t>
            </a:r>
            <a:r>
              <a:rPr lang="nb-NO" sz="1800" u="sng" dirty="0">
                <a:effectLst/>
                <a:latin typeface="Calibri" panose="020F0502020204030204" pitchFamily="34" charset="0"/>
                <a:ea typeface="Calibri" panose="020F0502020204030204" pitchFamily="34" charset="0"/>
                <a:cs typeface="Times New Roman" panose="02020603050405020304" pitchFamily="18" charset="0"/>
              </a:rPr>
              <a:t>servicenæringer</a:t>
            </a:r>
            <a:r>
              <a:rPr lang="nb-NO" sz="1800" dirty="0">
                <a:effectLst/>
                <a:latin typeface="Calibri" panose="020F0502020204030204" pitchFamily="34" charset="0"/>
                <a:ea typeface="Calibri" panose="020F0502020204030204" pitchFamily="34" charset="0"/>
                <a:cs typeface="Times New Roman" panose="02020603050405020304" pitchFamily="18" charset="0"/>
              </a:rPr>
              <a:t> med tilhørende kompetanse.</a:t>
            </a:r>
          </a:p>
          <a:p>
            <a:r>
              <a:rPr lang="nb-NO" sz="1800" dirty="0">
                <a:effectLst/>
                <a:latin typeface="Calibri" panose="020F0502020204030204" pitchFamily="34" charset="0"/>
                <a:ea typeface="Calibri" panose="020F0502020204030204" pitchFamily="34" charset="0"/>
                <a:cs typeface="Times New Roman" panose="02020603050405020304" pitchFamily="18" charset="0"/>
              </a:rPr>
              <a:t>Utvikle en </a:t>
            </a:r>
            <a:r>
              <a:rPr lang="nb-NO" sz="1800" u="sng" dirty="0">
                <a:effectLst/>
                <a:latin typeface="Calibri" panose="020F0502020204030204" pitchFamily="34" charset="0"/>
                <a:ea typeface="Calibri" panose="020F0502020204030204" pitchFamily="34" charset="0"/>
                <a:cs typeface="Times New Roman" panose="02020603050405020304" pitchFamily="18" charset="0"/>
              </a:rPr>
              <a:t>klyngefilosofi/symbiosene</a:t>
            </a:r>
            <a:r>
              <a:rPr lang="nb-NO" sz="1800" dirty="0">
                <a:effectLst/>
                <a:latin typeface="Calibri" panose="020F0502020204030204" pitchFamily="34" charset="0"/>
                <a:ea typeface="Calibri" panose="020F0502020204030204" pitchFamily="34" charset="0"/>
                <a:cs typeface="Times New Roman" panose="02020603050405020304" pitchFamily="18" charset="0"/>
              </a:rPr>
              <a:t> der næringsaktørene og FoU miljøet ser synergier/nytten i å samarbeid. Et </a:t>
            </a:r>
            <a:r>
              <a:rPr lang="nb-NO" sz="1800" dirty="0">
                <a:latin typeface="Calibri" panose="020F0502020204030204" pitchFamily="34" charset="0"/>
                <a:ea typeface="Calibri" panose="020F0502020204030204" pitchFamily="34" charset="0"/>
                <a:cs typeface="Times New Roman" panose="02020603050405020304" pitchFamily="18" charset="0"/>
              </a:rPr>
              <a:t>slikt fokus</a:t>
            </a:r>
            <a:r>
              <a:rPr lang="nb-NO" sz="1800" dirty="0">
                <a:effectLst/>
                <a:latin typeface="Calibri" panose="020F0502020204030204" pitchFamily="34" charset="0"/>
                <a:ea typeface="Calibri" panose="020F0502020204030204" pitchFamily="34" charset="0"/>
                <a:cs typeface="Times New Roman" panose="02020603050405020304" pitchFamily="18" charset="0"/>
              </a:rPr>
              <a:t> (regionalt) vil også kunne legge grunnlaget for lønnsom </a:t>
            </a:r>
            <a:r>
              <a:rPr lang="nb-NO" sz="1800" u="sng" dirty="0">
                <a:effectLst/>
                <a:latin typeface="Calibri" panose="020F0502020204030204" pitchFamily="34" charset="0"/>
                <a:ea typeface="Calibri" panose="020F0502020204030204" pitchFamily="34" charset="0"/>
                <a:cs typeface="Times New Roman" panose="02020603050405020304" pitchFamily="18" charset="0"/>
              </a:rPr>
              <a:t>sirkulærøkonomi. </a:t>
            </a:r>
          </a:p>
          <a:p>
            <a:pPr marL="0" indent="0">
              <a:buNone/>
            </a:pPr>
            <a:r>
              <a:rPr lang="nb-NO" sz="1800" b="1" u="sng" dirty="0">
                <a:effectLst/>
                <a:latin typeface="Calibri" panose="020F0502020204030204" pitchFamily="34" charset="0"/>
                <a:ea typeface="Calibri" panose="020F0502020204030204" pitchFamily="34" charset="0"/>
                <a:cs typeface="Times New Roman" panose="02020603050405020304" pitchFamily="18" charset="0"/>
              </a:rPr>
              <a:t>Prioritering av aktiviteter:</a:t>
            </a:r>
          </a:p>
          <a:p>
            <a:pPr algn="just">
              <a:lnSpc>
                <a:spcPct val="107000"/>
              </a:lnSpc>
            </a:pPr>
            <a:r>
              <a:rPr lang="nb-NO" sz="1800" dirty="0">
                <a:effectLst/>
                <a:latin typeface="Calibri" panose="020F0502020204030204" pitchFamily="34" charset="0"/>
                <a:ea typeface="Calibri" panose="020F0502020204030204" pitchFamily="34" charset="0"/>
                <a:cs typeface="Times New Roman" panose="02020603050405020304" pitchFamily="18" charset="0"/>
              </a:rPr>
              <a:t>Avklare hvilke aktiviteter som </a:t>
            </a:r>
            <a:r>
              <a:rPr lang="nb-NO" sz="1800" u="sng" dirty="0">
                <a:effectLst/>
                <a:latin typeface="Calibri" panose="020F0502020204030204" pitchFamily="34" charset="0"/>
                <a:ea typeface="Calibri" panose="020F0502020204030204" pitchFamily="34" charset="0"/>
                <a:cs typeface="Times New Roman" panose="02020603050405020304" pitchFamily="18" charset="0"/>
              </a:rPr>
              <a:t>haster og er viktige </a:t>
            </a:r>
            <a:r>
              <a:rPr lang="nb-NO" sz="1800" u="sng" dirty="0">
                <a:latin typeface="Calibri" panose="020F0502020204030204" pitchFamily="34" charset="0"/>
                <a:ea typeface="Calibri" panose="020F0502020204030204" pitchFamily="34" charset="0"/>
                <a:cs typeface="Times New Roman" panose="02020603050405020304" pitchFamily="18" charset="0"/>
              </a:rPr>
              <a:t>- </a:t>
            </a:r>
            <a:r>
              <a:rPr lang="nb-NO" sz="1800" dirty="0">
                <a:effectLst/>
                <a:latin typeface="Calibri" panose="020F0502020204030204" pitchFamily="34" charset="0"/>
                <a:ea typeface="Calibri" panose="020F0502020204030204" pitchFamily="34" charset="0"/>
                <a:cs typeface="Times New Roman" panose="02020603050405020304" pitchFamily="18" charset="0"/>
              </a:rPr>
              <a:t>operasjonelle aktiviteter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pt</a:t>
            </a:r>
            <a:r>
              <a:rPr lang="nb-NO" sz="1800" dirty="0">
                <a:effectLst/>
                <a:latin typeface="Calibri" panose="020F0502020204030204" pitchFamily="34" charset="0"/>
                <a:ea typeface="Calibri" panose="020F0502020204030204" pitchFamily="34" charset="0"/>
                <a:cs typeface="Times New Roman" panose="02020603050405020304" pitchFamily="18" charset="0"/>
              </a:rPr>
              <a:t>, og hvilke aktiviteter som er viktige </a:t>
            </a:r>
            <a:r>
              <a:rPr lang="nb-NO" sz="1800" u="sng" dirty="0">
                <a:effectLst/>
                <a:latin typeface="Calibri" panose="020F0502020204030204" pitchFamily="34" charset="0"/>
                <a:ea typeface="Calibri" panose="020F0502020204030204" pitchFamily="34" charset="0"/>
                <a:cs typeface="Times New Roman" panose="02020603050405020304" pitchFamily="18" charset="0"/>
              </a:rPr>
              <a:t>strategisk s</a:t>
            </a:r>
            <a:r>
              <a:rPr lang="nb-NO" sz="1800" dirty="0">
                <a:effectLst/>
                <a:latin typeface="Calibri" panose="020F0502020204030204" pitchFamily="34" charset="0"/>
                <a:ea typeface="Calibri" panose="020F0502020204030204" pitchFamily="34" charset="0"/>
                <a:cs typeface="Times New Roman" panose="02020603050405020304" pitchFamily="18" charset="0"/>
              </a:rPr>
              <a:t>ett -på lengre sikt- og må ivaretas.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nb-NO" sz="1800" dirty="0">
                <a:effectLst/>
                <a:latin typeface="Calibri" panose="020F0502020204030204" pitchFamily="34" charset="0"/>
                <a:ea typeface="Calibri" panose="020F0502020204030204" pitchFamily="34" charset="0"/>
                <a:cs typeface="Times New Roman" panose="02020603050405020304" pitchFamily="18" charset="0"/>
              </a:rPr>
              <a:t>Gjennomføre en strategiprosess basert på aktuelle SWOT analyser og innspill fra et aktuelt strategisk forum. Viktig å finne vår </a:t>
            </a:r>
            <a:r>
              <a:rPr lang="nb-NO" sz="1800" u="sng" dirty="0">
                <a:effectLst/>
                <a:latin typeface="Calibri" panose="020F0502020204030204" pitchFamily="34" charset="0"/>
                <a:ea typeface="Calibri" panose="020F0502020204030204" pitchFamily="34" charset="0"/>
                <a:cs typeface="Times New Roman" panose="02020603050405020304" pitchFamily="18" charset="0"/>
              </a:rPr>
              <a:t>egenart</a:t>
            </a:r>
            <a:r>
              <a:rPr lang="nb-NO" sz="1800" dirty="0">
                <a:effectLst/>
                <a:latin typeface="Calibri" panose="020F0502020204030204" pitchFamily="34" charset="0"/>
                <a:ea typeface="Calibri" panose="020F0502020204030204" pitchFamily="34" charset="0"/>
                <a:cs typeface="Times New Roman" panose="02020603050405020304" pitchFamily="18" charset="0"/>
              </a:rPr>
              <a:t> og utvikle et godt kunnskapsgrunnlag og nettverk som støtter oppunder denne.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nb-NO" sz="1800" dirty="0">
                <a:effectLst/>
                <a:latin typeface="Calibri" panose="020F0502020204030204" pitchFamily="34" charset="0"/>
                <a:ea typeface="Calibri" panose="020F0502020204030204" pitchFamily="34" charset="0"/>
                <a:cs typeface="Times New Roman" panose="02020603050405020304" pitchFamily="18" charset="0"/>
              </a:rPr>
              <a:t>Utvikle et </a:t>
            </a:r>
            <a:r>
              <a:rPr lang="nb-NO" sz="1800" u="sng" dirty="0">
                <a:effectLst/>
                <a:latin typeface="Calibri" panose="020F0502020204030204" pitchFamily="34" charset="0"/>
                <a:ea typeface="Calibri" panose="020F0502020204030204" pitchFamily="34" charset="0"/>
                <a:cs typeface="Times New Roman" panose="02020603050405020304" pitchFamily="18" charset="0"/>
              </a:rPr>
              <a:t>dynamisk strategidokument</a:t>
            </a:r>
            <a:r>
              <a:rPr lang="nb-NO" sz="1800" dirty="0">
                <a:effectLst/>
                <a:latin typeface="Calibri" panose="020F0502020204030204" pitchFamily="34" charset="0"/>
                <a:ea typeface="Calibri" panose="020F0502020204030204" pitchFamily="34" charset="0"/>
                <a:cs typeface="Times New Roman" panose="02020603050405020304" pitchFamily="18" charset="0"/>
              </a:rPr>
              <a:t> da mye endrer seg på kort tid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Forbedre/ utarbeide markedsinformasjon og </a:t>
            </a:r>
            <a:r>
              <a:rPr lang="nb-NO" sz="1800" u="sng" dirty="0">
                <a:effectLst/>
                <a:latin typeface="Calibri" panose="020F0502020204030204" pitchFamily="34" charset="0"/>
                <a:ea typeface="Calibri" panose="020F0502020204030204" pitchFamily="34" charset="0"/>
                <a:cs typeface="Times New Roman" panose="02020603050405020304" pitchFamily="18" charset="0"/>
              </a:rPr>
              <a:t>markedsaktiviteter</a:t>
            </a:r>
            <a:r>
              <a:rPr lang="nb-NO" sz="1800" dirty="0">
                <a:effectLst/>
                <a:latin typeface="Calibri" panose="020F0502020204030204" pitchFamily="34" charset="0"/>
                <a:ea typeface="Calibri" panose="020F0502020204030204" pitchFamily="34" charset="0"/>
                <a:cs typeface="Times New Roman" panose="02020603050405020304" pitchFamily="18" charset="0"/>
              </a:rPr>
              <a:t> for å synliggjøre industriparken/kysthavna overfor næringsaktører (eksisterende og nye), myndighetene, virkemiddelapparatet (finansiering), FoU miljøet, mm.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60461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59821" y="-76912"/>
            <a:ext cx="12348673" cy="7127192"/>
          </a:xfrm>
          <a:prstGeom prst="rect">
            <a:avLst/>
          </a:prstGeom>
          <a:solidFill>
            <a:srgbClr val="BCBC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p:cNvPicPr>
            <a:picLocks noChangeAspect="1"/>
          </p:cNvPicPr>
          <p:nvPr/>
        </p:nvPicPr>
        <p:blipFill>
          <a:blip r:embed="rId2"/>
          <a:stretch>
            <a:fillRect/>
          </a:stretch>
        </p:blipFill>
        <p:spPr>
          <a:xfrm>
            <a:off x="3942303" y="201077"/>
            <a:ext cx="4344423" cy="6571213"/>
          </a:xfrm>
          <a:prstGeom prst="rect">
            <a:avLst/>
          </a:prstGeom>
        </p:spPr>
      </p:pic>
    </p:spTree>
    <p:extLst>
      <p:ext uri="{BB962C8B-B14F-4D97-AF65-F5344CB8AC3E}">
        <p14:creationId xmlns:p14="http://schemas.microsoft.com/office/powerpoint/2010/main" val="4106421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1EFECA2-DD6F-422B-8FDC-2A10959A6637}"/>
              </a:ext>
            </a:extLst>
          </p:cNvPr>
          <p:cNvSpPr/>
          <p:nvPr/>
        </p:nvSpPr>
        <p:spPr>
          <a:xfrm>
            <a:off x="6096000" y="2380926"/>
            <a:ext cx="5983373" cy="3046988"/>
          </a:xfrm>
          <a:prstGeom prst="rect">
            <a:avLst/>
          </a:prstGeom>
          <a:noFill/>
        </p:spPr>
        <p:txBody>
          <a:bodyPr wrap="square" lIns="91440" tIns="45720" rIns="91440" bIns="45720">
            <a:spAutoFit/>
          </a:bodyPr>
          <a:lstStyle/>
          <a:p>
            <a:pPr algn="ctr"/>
            <a:r>
              <a:rPr lang="nb-NO" sz="4800" b="0" cap="none" spc="0" dirty="0">
                <a:ln w="0"/>
                <a:solidFill>
                  <a:schemeClr val="accent1"/>
                </a:solidFill>
                <a:effectLst>
                  <a:outerShdw blurRad="38100" dist="25400" dir="5400000" algn="ctr" rotWithShape="0">
                    <a:srgbClr val="6E747A">
                      <a:alpha val="43000"/>
                    </a:srgbClr>
                  </a:outerShdw>
                </a:effectLst>
              </a:rPr>
              <a:t>Kartlegging av leverandører, avfall og varestrømmer</a:t>
            </a:r>
          </a:p>
          <a:p>
            <a:pPr algn="ctr"/>
            <a:r>
              <a:rPr lang="nb-NO" sz="2400" dirty="0">
                <a:ln w="0"/>
                <a:solidFill>
                  <a:schemeClr val="accent1"/>
                </a:solidFill>
                <a:effectLst>
                  <a:outerShdw blurRad="38100" dist="25400" dir="5400000" algn="ctr" rotWithShape="0">
                    <a:srgbClr val="6E747A">
                      <a:alpha val="43000"/>
                    </a:srgbClr>
                  </a:outerShdw>
                </a:effectLst>
              </a:rPr>
              <a:t>Innovasjon Norge- Næringshagen i orkdalsregionen</a:t>
            </a:r>
            <a:endParaRPr lang="nb-NO" sz="2400" b="0" cap="none" spc="0" dirty="0">
              <a:ln w="0"/>
              <a:solidFill>
                <a:schemeClr val="accent1"/>
              </a:solidFill>
              <a:effectLst>
                <a:outerShdw blurRad="38100" dist="25400" dir="5400000" algn="ctr" rotWithShape="0">
                  <a:srgbClr val="6E747A">
                    <a:alpha val="43000"/>
                  </a:srgbClr>
                </a:outerShdw>
              </a:effectLst>
            </a:endParaRPr>
          </a:p>
        </p:txBody>
      </p:sp>
      <p:sp>
        <p:nvSpPr>
          <p:cNvPr id="3" name="Rektangel 2">
            <a:extLst>
              <a:ext uri="{FF2B5EF4-FFF2-40B4-BE49-F238E27FC236}">
                <a16:creationId xmlns:a16="http://schemas.microsoft.com/office/drawing/2014/main" id="{A9D62734-A786-4BDE-92F9-6FAC4A392885}"/>
              </a:ext>
            </a:extLst>
          </p:cNvPr>
          <p:cNvSpPr/>
          <p:nvPr/>
        </p:nvSpPr>
        <p:spPr>
          <a:xfrm>
            <a:off x="530071" y="370702"/>
            <a:ext cx="5983373" cy="2677656"/>
          </a:xfrm>
          <a:prstGeom prst="rect">
            <a:avLst/>
          </a:prstGeom>
          <a:noFill/>
        </p:spPr>
        <p:txBody>
          <a:bodyPr wrap="square" lIns="91440" tIns="45720" rIns="91440" bIns="45720">
            <a:spAutoFit/>
          </a:bodyPr>
          <a:lstStyle/>
          <a:p>
            <a:pPr algn="ctr"/>
            <a:r>
              <a:rPr lang="nb-NO" sz="4800" b="0" cap="none" spc="0" dirty="0">
                <a:ln w="0"/>
                <a:solidFill>
                  <a:schemeClr val="accent1"/>
                </a:solidFill>
                <a:effectLst>
                  <a:outerShdw blurRad="38100" dist="25400" dir="5400000" algn="ctr" rotWithShape="0">
                    <a:srgbClr val="6E747A">
                      <a:alpha val="43000"/>
                    </a:srgbClr>
                  </a:outerShdw>
                </a:effectLst>
              </a:rPr>
              <a:t>Konseptutredning Hydrogen Hitra</a:t>
            </a:r>
          </a:p>
          <a:p>
            <a:pPr algn="ctr"/>
            <a:r>
              <a:rPr lang="nb-NO" sz="2400" dirty="0">
                <a:ln w="0"/>
                <a:solidFill>
                  <a:schemeClr val="accent1"/>
                </a:solidFill>
                <a:effectLst>
                  <a:outerShdw blurRad="38100" dist="25400" dir="5400000" algn="ctr" rotWithShape="0">
                    <a:srgbClr val="6E747A">
                      <a:alpha val="43000"/>
                    </a:srgbClr>
                  </a:outerShdw>
                </a:effectLst>
              </a:rPr>
              <a:t>ENOVA, NTNU, Trønderenergi Kraft, </a:t>
            </a:r>
            <a:r>
              <a:rPr lang="nb-NO" sz="2400" dirty="0" err="1">
                <a:ln w="0"/>
                <a:solidFill>
                  <a:schemeClr val="accent1"/>
                </a:solidFill>
                <a:effectLst>
                  <a:outerShdw blurRad="38100" dist="25400" dir="5400000" algn="ctr" rotWithShape="0">
                    <a:srgbClr val="6E747A">
                      <a:alpha val="43000"/>
                    </a:srgbClr>
                  </a:outerShdw>
                </a:effectLst>
              </a:rPr>
              <a:t>Tensio</a:t>
            </a:r>
            <a:r>
              <a:rPr lang="nb-NO" sz="2400" dirty="0">
                <a:ln w="0"/>
                <a:solidFill>
                  <a:schemeClr val="accent1"/>
                </a:solidFill>
                <a:effectLst>
                  <a:outerShdw blurRad="38100" dist="25400" dir="5400000" algn="ctr" rotWithShape="0">
                    <a:srgbClr val="6E747A">
                      <a:alpha val="43000"/>
                    </a:srgbClr>
                  </a:outerShdw>
                </a:effectLst>
              </a:rPr>
              <a:t> TS, Kristiansund og Nordmøre Havn IKS, Hitra Industripark og Kysthavn og Hitra Kommune</a:t>
            </a:r>
          </a:p>
        </p:txBody>
      </p:sp>
      <p:sp>
        <p:nvSpPr>
          <p:cNvPr id="4" name="Rektangel 3">
            <a:extLst>
              <a:ext uri="{FF2B5EF4-FFF2-40B4-BE49-F238E27FC236}">
                <a16:creationId xmlns:a16="http://schemas.microsoft.com/office/drawing/2014/main" id="{2681235E-13FF-47AD-879E-1D31C2C173D5}"/>
              </a:ext>
            </a:extLst>
          </p:cNvPr>
          <p:cNvSpPr/>
          <p:nvPr/>
        </p:nvSpPr>
        <p:spPr>
          <a:xfrm rot="20045322">
            <a:off x="437321" y="4283766"/>
            <a:ext cx="5118653" cy="830997"/>
          </a:xfrm>
          <a:prstGeom prst="rect">
            <a:avLst/>
          </a:prstGeom>
          <a:noFill/>
        </p:spPr>
        <p:txBody>
          <a:bodyPr wrap="square" lIns="91440" tIns="45720" rIns="91440" bIns="45720">
            <a:spAutoFit/>
          </a:bodyPr>
          <a:lstStyle/>
          <a:p>
            <a:pPr algn="ctr"/>
            <a:r>
              <a:rPr lang="nb-NO" sz="4800" b="0" cap="none" spc="0" dirty="0">
                <a:ln w="0"/>
                <a:solidFill>
                  <a:schemeClr val="accent1"/>
                </a:solidFill>
                <a:effectLst>
                  <a:outerShdw blurRad="38100" dist="25400" dir="5400000" algn="ctr" rotWithShape="0">
                    <a:srgbClr val="6E747A">
                      <a:alpha val="43000"/>
                    </a:srgbClr>
                  </a:outerShdw>
                </a:effectLst>
              </a:rPr>
              <a:t>Ocean Space Senter</a:t>
            </a:r>
          </a:p>
        </p:txBody>
      </p:sp>
    </p:spTree>
    <p:extLst>
      <p:ext uri="{BB962C8B-B14F-4D97-AF65-F5344CB8AC3E}">
        <p14:creationId xmlns:p14="http://schemas.microsoft.com/office/powerpoint/2010/main" val="292729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3522495" y="0"/>
            <a:ext cx="5091647" cy="6858000"/>
          </a:xfrm>
          <a:prstGeom prst="rect">
            <a:avLst/>
          </a:prstGeom>
        </p:spPr>
      </p:pic>
    </p:spTree>
    <p:extLst>
      <p:ext uri="{BB962C8B-B14F-4D97-AF65-F5344CB8AC3E}">
        <p14:creationId xmlns:p14="http://schemas.microsoft.com/office/powerpoint/2010/main" val="472285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Bilde 2"/>
          <p:cNvPicPr>
            <a:picLocks noChangeAspect="1"/>
          </p:cNvPicPr>
          <p:nvPr/>
        </p:nvPicPr>
        <p:blipFill rotWithShape="1">
          <a:blip r:embed="rId2"/>
          <a:srcRect t="51805"/>
          <a:stretch/>
        </p:blipFill>
        <p:spPr>
          <a:xfrm>
            <a:off x="1032585" y="284303"/>
            <a:ext cx="10126830" cy="6573697"/>
          </a:xfrm>
          <a:prstGeom prst="rect">
            <a:avLst/>
          </a:prstGeom>
        </p:spPr>
      </p:pic>
    </p:spTree>
    <p:extLst>
      <p:ext uri="{BB962C8B-B14F-4D97-AF65-F5344CB8AC3E}">
        <p14:creationId xmlns:p14="http://schemas.microsoft.com/office/powerpoint/2010/main" val="3745326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850231" y="10088"/>
            <a:ext cx="10595811" cy="6847912"/>
          </a:xfrm>
          <a:prstGeom prst="rect">
            <a:avLst/>
          </a:prstGeom>
        </p:spPr>
      </p:pic>
    </p:spTree>
    <p:extLst>
      <p:ext uri="{BB962C8B-B14F-4D97-AF65-F5344CB8AC3E}">
        <p14:creationId xmlns:p14="http://schemas.microsoft.com/office/powerpoint/2010/main" val="1963720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1552130" y="283018"/>
            <a:ext cx="8446450" cy="6574982"/>
          </a:xfrm>
          <a:prstGeom prst="rect">
            <a:avLst/>
          </a:prstGeom>
        </p:spPr>
      </p:pic>
      <p:sp>
        <p:nvSpPr>
          <p:cNvPr id="2" name="TekstSylinder 1"/>
          <p:cNvSpPr txBox="1"/>
          <p:nvPr/>
        </p:nvSpPr>
        <p:spPr>
          <a:xfrm>
            <a:off x="7545937" y="1059679"/>
            <a:ext cx="2144994" cy="369332"/>
          </a:xfrm>
          <a:prstGeom prst="rect">
            <a:avLst/>
          </a:prstGeom>
          <a:noFill/>
        </p:spPr>
        <p:txBody>
          <a:bodyPr wrap="square" rtlCol="0">
            <a:spAutoFit/>
          </a:bodyPr>
          <a:lstStyle/>
          <a:p>
            <a:r>
              <a:rPr lang="nb-NO" dirty="0"/>
              <a:t>Tidens Krav 24.4.21</a:t>
            </a:r>
          </a:p>
        </p:txBody>
      </p:sp>
    </p:spTree>
    <p:extLst>
      <p:ext uri="{BB962C8B-B14F-4D97-AF65-F5344CB8AC3E}">
        <p14:creationId xmlns:p14="http://schemas.microsoft.com/office/powerpoint/2010/main" val="1433680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4"/>
          <p:cNvSpPr>
            <a:spLocks noGrp="1"/>
          </p:cNvSpPr>
          <p:nvPr>
            <p:ph type="title"/>
          </p:nvPr>
        </p:nvSpPr>
        <p:spPr/>
        <p:txBody>
          <a:bodyPr>
            <a:normAutofit/>
          </a:bodyPr>
          <a:lstStyle/>
          <a:p>
            <a:r>
              <a:rPr lang="nb-NO" altLang="nb-NO" sz="3200" dirty="0">
                <a:latin typeface="Arial" charset="0"/>
                <a:cs typeface="Arial" charset="0"/>
              </a:rPr>
              <a:t>Min bakgrunn (Frode S. Berge)</a:t>
            </a:r>
          </a:p>
        </p:txBody>
      </p:sp>
      <p:sp>
        <p:nvSpPr>
          <p:cNvPr id="64522" name="Footer Placeholder 64521">
            <a:extLst>
              <a:ext uri="{FF2B5EF4-FFF2-40B4-BE49-F238E27FC236}">
                <a16:creationId xmlns:a16="http://schemas.microsoft.com/office/drawing/2014/main" id="{F89062C2-BA3D-43BE-BDCA-E12AE0303002}"/>
              </a:ext>
            </a:extLst>
          </p:cNvPr>
          <p:cNvSpPr>
            <a:spLocks noGrp="1"/>
          </p:cNvSpPr>
          <p:nvPr>
            <p:ph type="ftr" sz="quarter" idx="11"/>
          </p:nvPr>
        </p:nvSpPr>
        <p:spPr/>
        <p:txBody>
          <a:bodyPr/>
          <a:lstStyle/>
          <a:p>
            <a:r>
              <a:rPr lang="en-US"/>
              <a:t>Seawatch Meeting - Center of Excellence focus</a:t>
            </a:r>
            <a:endParaRPr lang="en-AU"/>
          </a:p>
        </p:txBody>
      </p:sp>
      <p:grpSp>
        <p:nvGrpSpPr>
          <p:cNvPr id="74" name="Group 73">
            <a:extLst>
              <a:ext uri="{FF2B5EF4-FFF2-40B4-BE49-F238E27FC236}">
                <a16:creationId xmlns:a16="http://schemas.microsoft.com/office/drawing/2014/main" id="{92C86429-2F70-45C7-997F-55874F6A3AEC}"/>
              </a:ext>
            </a:extLst>
          </p:cNvPr>
          <p:cNvGrpSpPr/>
          <p:nvPr/>
        </p:nvGrpSpPr>
        <p:grpSpPr>
          <a:xfrm>
            <a:off x="1131706" y="1552574"/>
            <a:ext cx="10515600" cy="4705801"/>
            <a:chOff x="1602996" y="292450"/>
            <a:chExt cx="8450502" cy="5222103"/>
          </a:xfrm>
        </p:grpSpPr>
        <p:grpSp>
          <p:nvGrpSpPr>
            <p:cNvPr id="75" name="Group 74">
              <a:extLst>
                <a:ext uri="{FF2B5EF4-FFF2-40B4-BE49-F238E27FC236}">
                  <a16:creationId xmlns:a16="http://schemas.microsoft.com/office/drawing/2014/main" id="{8265E06A-4E4B-4128-8F6D-565076D626EC}"/>
                </a:ext>
              </a:extLst>
            </p:cNvPr>
            <p:cNvGrpSpPr/>
            <p:nvPr/>
          </p:nvGrpSpPr>
          <p:grpSpPr>
            <a:xfrm>
              <a:off x="1602996" y="292450"/>
              <a:ext cx="8450502" cy="5222103"/>
              <a:chOff x="1722814" y="1232075"/>
              <a:chExt cx="8450502" cy="5222103"/>
            </a:xfrm>
          </p:grpSpPr>
          <p:pic>
            <p:nvPicPr>
              <p:cNvPr id="77" name="Picture 76">
                <a:extLst>
                  <a:ext uri="{FF2B5EF4-FFF2-40B4-BE49-F238E27FC236}">
                    <a16:creationId xmlns:a16="http://schemas.microsoft.com/office/drawing/2014/main" id="{C62818E5-553C-47AC-8CD6-0B5E8394F00F}"/>
                  </a:ext>
                </a:extLst>
              </p:cNvPr>
              <p:cNvPicPr>
                <a:picLocks noChangeAspect="1"/>
              </p:cNvPicPr>
              <p:nvPr/>
            </p:nvPicPr>
            <p:blipFill rotWithShape="1">
              <a:blip r:embed="rId2"/>
              <a:srcRect l="14130" t="17664" r="16558" b="6189"/>
              <a:stretch/>
            </p:blipFill>
            <p:spPr>
              <a:xfrm>
                <a:off x="1722814" y="1232075"/>
                <a:ext cx="8450502" cy="5222103"/>
              </a:xfrm>
              <a:prstGeom prst="rect">
                <a:avLst/>
              </a:prstGeom>
            </p:spPr>
          </p:pic>
          <p:sp>
            <p:nvSpPr>
              <p:cNvPr id="78" name="Rectangle 32">
                <a:extLst>
                  <a:ext uri="{FF2B5EF4-FFF2-40B4-BE49-F238E27FC236}">
                    <a16:creationId xmlns:a16="http://schemas.microsoft.com/office/drawing/2014/main" id="{C491206A-1567-4FC2-99A1-02ABE8DCBDB2}"/>
                  </a:ext>
                </a:extLst>
              </p:cNvPr>
              <p:cNvSpPr>
                <a:spLocks noChangeArrowheads="1"/>
              </p:cNvSpPr>
              <p:nvPr/>
            </p:nvSpPr>
            <p:spPr bwMode="auto">
              <a:xfrm>
                <a:off x="1821246" y="3278536"/>
                <a:ext cx="1208218" cy="748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663300"/>
                  </a:buClr>
                  <a:buFont typeface="Wingdings" pitchFamily="2" charset="2"/>
                  <a:buChar char="§"/>
                  <a:defRPr>
                    <a:solidFill>
                      <a:schemeClr val="tx1"/>
                    </a:solidFill>
                    <a:latin typeface="Arial" charset="0"/>
                    <a:ea typeface="ＭＳ Ｐゴシック" pitchFamily="34" charset="-128"/>
                  </a:defRPr>
                </a:lvl1pPr>
                <a:lvl2pPr marL="742950" indent="-285750">
                  <a:spcBef>
                    <a:spcPct val="20000"/>
                  </a:spcBef>
                  <a:buClr>
                    <a:srgbClr val="663300"/>
                  </a:buClr>
                  <a:buFont typeface="Arial" charset="0"/>
                  <a:buChar char="–"/>
                  <a:defRPr>
                    <a:solidFill>
                      <a:schemeClr val="tx1"/>
                    </a:solidFill>
                    <a:latin typeface="Arial" charset="0"/>
                    <a:ea typeface="ＭＳ Ｐゴシック" pitchFamily="34" charset="-128"/>
                  </a:defRPr>
                </a:lvl2pPr>
                <a:lvl3pPr marL="1143000" indent="-228600">
                  <a:spcBef>
                    <a:spcPct val="20000"/>
                  </a:spcBef>
                  <a:buClr>
                    <a:srgbClr val="663300"/>
                  </a:buClr>
                  <a:buChar char="•"/>
                  <a:defRPr>
                    <a:solidFill>
                      <a:schemeClr val="tx1"/>
                    </a:solidFill>
                    <a:latin typeface="Arial" charset="0"/>
                    <a:ea typeface="ＭＳ Ｐゴシック" pitchFamily="34" charset="-128"/>
                  </a:defRPr>
                </a:lvl3pPr>
                <a:lvl4pPr marL="1600200" indent="-228600">
                  <a:spcBef>
                    <a:spcPct val="20000"/>
                  </a:spcBef>
                  <a:buClr>
                    <a:srgbClr val="663300"/>
                  </a:buClr>
                  <a:buFont typeface="Arial" charset="0"/>
                  <a:buChar char="–"/>
                  <a:defRPr>
                    <a:solidFill>
                      <a:schemeClr val="tx1"/>
                    </a:solidFill>
                    <a:latin typeface="Arial" charset="0"/>
                    <a:ea typeface="ＭＳ Ｐゴシック" pitchFamily="34" charset="-128"/>
                  </a:defRPr>
                </a:lvl4pPr>
                <a:lvl5pPr marL="2057400" indent="-228600">
                  <a:spcBef>
                    <a:spcPct val="20000"/>
                  </a:spcBef>
                  <a:buClr>
                    <a:srgbClr val="663300"/>
                  </a:buClr>
                  <a:buFont typeface="Arial" charset="0"/>
                  <a:buChar char="»"/>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663300"/>
                  </a:buClr>
                  <a:buFont typeface="Arial" charset="0"/>
                  <a:buChar char="»"/>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663300"/>
                  </a:buClr>
                  <a:buFont typeface="Arial" charset="0"/>
                  <a:buChar char="»"/>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663300"/>
                  </a:buClr>
                  <a:buFont typeface="Arial" charset="0"/>
                  <a:buChar char="»"/>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663300"/>
                  </a:buClr>
                  <a:buFont typeface="Arial" charset="0"/>
                  <a:buChar char="»"/>
                  <a:defRPr>
                    <a:solidFill>
                      <a:schemeClr val="tx1"/>
                    </a:solidFill>
                    <a:latin typeface="Arial" charset="0"/>
                    <a:ea typeface="ＭＳ Ｐゴシック" pitchFamily="34" charset="-128"/>
                  </a:defRPr>
                </a:lvl9pPr>
              </a:lstStyle>
              <a:p>
                <a:pPr algn="ctr">
                  <a:spcBef>
                    <a:spcPct val="0"/>
                  </a:spcBef>
                  <a:buClrTx/>
                  <a:buFontTx/>
                  <a:buNone/>
                </a:pPr>
                <a:r>
                  <a:rPr lang="en-GB" altLang="nb-NO" sz="800" dirty="0"/>
                  <a:t>Acquisition of long term data for </a:t>
                </a:r>
                <a:r>
                  <a:rPr lang="en-GB" altLang="nb-NO" sz="800" b="1" i="1" dirty="0"/>
                  <a:t>climate studies </a:t>
                </a:r>
                <a:r>
                  <a:rPr lang="en-GB" altLang="nb-NO" sz="800" dirty="0"/>
                  <a:t>(Norway, Greece, Portugal, India)</a:t>
                </a:r>
              </a:p>
            </p:txBody>
          </p:sp>
        </p:grpSp>
        <p:sp>
          <p:nvSpPr>
            <p:cNvPr id="76" name="Rectangle 35">
              <a:extLst>
                <a:ext uri="{FF2B5EF4-FFF2-40B4-BE49-F238E27FC236}">
                  <a16:creationId xmlns:a16="http://schemas.microsoft.com/office/drawing/2014/main" id="{AE3D46E2-FB11-49B6-A041-18BA61714C09}"/>
                </a:ext>
              </a:extLst>
            </p:cNvPr>
            <p:cNvSpPr>
              <a:spLocks noChangeArrowheads="1"/>
            </p:cNvSpPr>
            <p:nvPr/>
          </p:nvSpPr>
          <p:spPr bwMode="auto">
            <a:xfrm>
              <a:off x="7463393" y="315390"/>
              <a:ext cx="1393110" cy="87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663300"/>
                </a:buClr>
                <a:buFont typeface="Wingdings" pitchFamily="2" charset="2"/>
                <a:buChar char="§"/>
                <a:defRPr>
                  <a:solidFill>
                    <a:schemeClr val="tx1"/>
                  </a:solidFill>
                  <a:latin typeface="Arial" pitchFamily="34" charset="0"/>
                  <a:ea typeface="ＭＳ Ｐゴシック" pitchFamily="34" charset="-128"/>
                </a:defRPr>
              </a:lvl1pPr>
              <a:lvl2pPr marL="742950" indent="-285750">
                <a:spcBef>
                  <a:spcPct val="20000"/>
                </a:spcBef>
                <a:buClr>
                  <a:srgbClr val="663300"/>
                </a:buClr>
                <a:buFont typeface="Arial" pitchFamily="34" charset="0"/>
                <a:buChar char="–"/>
                <a:defRPr>
                  <a:solidFill>
                    <a:schemeClr val="tx1"/>
                  </a:solidFill>
                  <a:latin typeface="Arial" pitchFamily="34" charset="0"/>
                  <a:ea typeface="ＭＳ Ｐゴシック" pitchFamily="34" charset="-128"/>
                </a:defRPr>
              </a:lvl2pPr>
              <a:lvl3pPr marL="1143000" indent="-228600">
                <a:spcBef>
                  <a:spcPct val="20000"/>
                </a:spcBef>
                <a:buClr>
                  <a:srgbClr val="663300"/>
                </a:buClr>
                <a:buChar char="•"/>
                <a:defRPr>
                  <a:solidFill>
                    <a:schemeClr val="tx1"/>
                  </a:solidFill>
                  <a:latin typeface="Arial" pitchFamily="34" charset="0"/>
                  <a:ea typeface="ＭＳ Ｐゴシック" pitchFamily="34" charset="-128"/>
                </a:defRPr>
              </a:lvl3pPr>
              <a:lvl4pPr marL="1600200" indent="-228600">
                <a:spcBef>
                  <a:spcPct val="20000"/>
                </a:spcBef>
                <a:buClr>
                  <a:srgbClr val="663300"/>
                </a:buClr>
                <a:buFont typeface="Arial" pitchFamily="34" charset="0"/>
                <a:buChar char="–"/>
                <a:defRPr>
                  <a:solidFill>
                    <a:schemeClr val="tx1"/>
                  </a:solidFill>
                  <a:latin typeface="Arial" pitchFamily="34" charset="0"/>
                  <a:ea typeface="ＭＳ Ｐゴシック" pitchFamily="34" charset="-128"/>
                </a:defRPr>
              </a:lvl4pPr>
              <a:lvl5pPr marL="2057400" indent="-228600">
                <a:spcBef>
                  <a:spcPct val="20000"/>
                </a:spcBef>
                <a:buClr>
                  <a:srgbClr val="663300"/>
                </a:buClr>
                <a:buFont typeface="Arial" pitchFamily="34" charset="0"/>
                <a:buChar cha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663300"/>
                </a:buClr>
                <a:buFont typeface="Arial" pitchFamily="34" charset="0"/>
                <a:buChar cha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663300"/>
                </a:buClr>
                <a:buFont typeface="Arial" pitchFamily="34" charset="0"/>
                <a:buChar cha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663300"/>
                </a:buClr>
                <a:buFont typeface="Arial" pitchFamily="34" charset="0"/>
                <a:buChar cha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663300"/>
                </a:buClr>
                <a:buFont typeface="Arial" pitchFamily="34" charset="0"/>
                <a:buChar char="»"/>
                <a:defRPr>
                  <a:solidFill>
                    <a:schemeClr val="tx1"/>
                  </a:solidFill>
                  <a:latin typeface="Arial" pitchFamily="34" charset="0"/>
                  <a:ea typeface="ＭＳ Ｐゴシック" pitchFamily="34" charset="-128"/>
                </a:defRPr>
              </a:lvl9pPr>
            </a:lstStyle>
            <a:p>
              <a:pPr algn="ctr" eaLnBrk="0" hangingPunct="0">
                <a:spcBef>
                  <a:spcPct val="0"/>
                </a:spcBef>
                <a:buClrTx/>
                <a:buNone/>
                <a:defRPr/>
              </a:pPr>
              <a:r>
                <a:rPr lang="en-GB" altLang="en-US" sz="800" b="1" i="1" kern="0" dirty="0">
                  <a:solidFill>
                    <a:srgbClr val="000000"/>
                  </a:solidFill>
                </a:rPr>
                <a:t>Contingency</a:t>
              </a:r>
              <a:r>
                <a:rPr lang="en-GB" altLang="en-US" sz="800" kern="0" dirty="0">
                  <a:solidFill>
                    <a:srgbClr val="000000"/>
                  </a:solidFill>
                </a:rPr>
                <a:t>. Providing data  for tsunami forecasting (Malaysia, China), oil spill, nuclear waste (Jordan)</a:t>
              </a:r>
            </a:p>
          </p:txBody>
        </p:sp>
      </p:grpSp>
    </p:spTree>
    <p:extLst>
      <p:ext uri="{BB962C8B-B14F-4D97-AF65-F5344CB8AC3E}">
        <p14:creationId xmlns:p14="http://schemas.microsoft.com/office/powerpoint/2010/main" val="378280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tel 1">
            <a:extLst>
              <a:ext uri="{FF2B5EF4-FFF2-40B4-BE49-F238E27FC236}">
                <a16:creationId xmlns:a16="http://schemas.microsoft.com/office/drawing/2014/main" id="{3DB1B1E6-1C8C-410D-BDA9-A1B9B0F19081}"/>
              </a:ext>
            </a:extLst>
          </p:cNvPr>
          <p:cNvSpPr>
            <a:spLocks noGrp="1"/>
          </p:cNvSpPr>
          <p:nvPr>
            <p:ph type="title"/>
          </p:nvPr>
        </p:nvSpPr>
        <p:spPr>
          <a:xfrm>
            <a:off x="7835104" y="1213968"/>
            <a:ext cx="3220127" cy="1715106"/>
          </a:xfrm>
        </p:spPr>
        <p:txBody>
          <a:bodyPr vert="horz" lIns="91440" tIns="45720" rIns="91440" bIns="45720" rtlCol="0" anchor="b">
            <a:normAutofit/>
          </a:bodyPr>
          <a:lstStyle/>
          <a:p>
            <a:r>
              <a:rPr lang="en-US" sz="3600" dirty="0">
                <a:solidFill>
                  <a:srgbClr val="FFFFFF"/>
                </a:solidFill>
              </a:rPr>
              <a:t>Global Trends</a:t>
            </a:r>
          </a:p>
        </p:txBody>
      </p:sp>
      <p:pic>
        <p:nvPicPr>
          <p:cNvPr id="4" name="Picture Placeholder 13">
            <a:extLst>
              <a:ext uri="{FF2B5EF4-FFF2-40B4-BE49-F238E27FC236}">
                <a16:creationId xmlns:a16="http://schemas.microsoft.com/office/drawing/2014/main" id="{4ABBC1D6-5818-475E-A52A-19D956377046}"/>
              </a:ext>
            </a:extLst>
          </p:cNvPr>
          <p:cNvPicPr>
            <a:picLocks noGrp="1" noChangeAspect="1"/>
          </p:cNvPicPr>
          <p:nvPr>
            <p:ph idx="1"/>
          </p:nvPr>
        </p:nvPicPr>
        <p:blipFill rotWithShape="1">
          <a:blip r:embed="rId2"/>
          <a:srcRect t="789" r="-2" b="787"/>
          <a:stretch/>
        </p:blipFill>
        <p:spPr>
          <a:xfrm>
            <a:off x="804101" y="804101"/>
            <a:ext cx="6730556" cy="5249798"/>
          </a:xfrm>
          <a:prstGeom prst="rect">
            <a:avLst/>
          </a:prstGeom>
        </p:spPr>
      </p:pic>
      <p:sp>
        <p:nvSpPr>
          <p:cNvPr id="5" name="Text Placeholder 16">
            <a:extLst>
              <a:ext uri="{FF2B5EF4-FFF2-40B4-BE49-F238E27FC236}">
                <a16:creationId xmlns:a16="http://schemas.microsoft.com/office/drawing/2014/main" id="{9CE521E0-38B9-4FD5-9AFA-86E4B09EA4C9}"/>
              </a:ext>
            </a:extLst>
          </p:cNvPr>
          <p:cNvSpPr txBox="1">
            <a:spLocks/>
          </p:cNvSpPr>
          <p:nvPr/>
        </p:nvSpPr>
        <p:spPr>
          <a:xfrm>
            <a:off x="7835105" y="3072208"/>
            <a:ext cx="3264916" cy="26606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endParaRPr lang="en-US" sz="2000" dirty="0">
              <a:solidFill>
                <a:srgbClr val="FFFFFF"/>
              </a:solidFill>
            </a:endParaRPr>
          </a:p>
          <a:p>
            <a:pPr lvl="1"/>
            <a:r>
              <a:rPr lang="en-US" sz="2000" dirty="0">
                <a:solidFill>
                  <a:srgbClr val="FFFFFF"/>
                </a:solidFill>
              </a:rPr>
              <a:t>Climate change</a:t>
            </a:r>
          </a:p>
          <a:p>
            <a:pPr lvl="1"/>
            <a:r>
              <a:rPr lang="en-US" sz="2000" dirty="0">
                <a:solidFill>
                  <a:srgbClr val="FFFFFF"/>
                </a:solidFill>
              </a:rPr>
              <a:t>Renewable energy</a:t>
            </a:r>
          </a:p>
          <a:p>
            <a:pPr lvl="1"/>
            <a:r>
              <a:rPr lang="en-US" sz="2000" dirty="0">
                <a:solidFill>
                  <a:srgbClr val="FFFFFF"/>
                </a:solidFill>
              </a:rPr>
              <a:t>Digitalization</a:t>
            </a:r>
          </a:p>
          <a:p>
            <a:pPr lvl="1"/>
            <a:r>
              <a:rPr lang="en-US" sz="2000" dirty="0">
                <a:solidFill>
                  <a:srgbClr val="FFFFFF"/>
                </a:solidFill>
              </a:rPr>
              <a:t>Ocean Space</a:t>
            </a:r>
          </a:p>
        </p:txBody>
      </p:sp>
      <p:sp>
        <p:nvSpPr>
          <p:cNvPr id="18"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9729847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3BC238569780FC4085E52DDC8C7E9A8F" ma:contentTypeVersion="8" ma:contentTypeDescription="Opprett et nytt dokument." ma:contentTypeScope="" ma:versionID="c3c331141097241f414f14bfd26a249e">
  <xsd:schema xmlns:xsd="http://www.w3.org/2001/XMLSchema" xmlns:xs="http://www.w3.org/2001/XMLSchema" xmlns:p="http://schemas.microsoft.com/office/2006/metadata/properties" xmlns:ns2="d25f8b89-d27e-4c6d-969b-e2e8a10d5f26" targetNamespace="http://schemas.microsoft.com/office/2006/metadata/properties" ma:root="true" ma:fieldsID="6426e404d7ced31cbe709d0786a21a09" ns2:_="">
    <xsd:import namespace="d25f8b89-d27e-4c6d-969b-e2e8a10d5f2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5f8b89-d27e-4c6d-969b-e2e8a10d5f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1EB6B1-B26A-4F3B-937E-EFBBA3BAE0F1}">
  <ds:schemaRefs>
    <ds:schemaRef ds:uri="http://schemas.microsoft.com/office/2006/documentManagement/types"/>
    <ds:schemaRef ds:uri="http://schemas.microsoft.com/office/infopath/2007/PartnerControls"/>
    <ds:schemaRef ds:uri="d25f8b89-d27e-4c6d-969b-e2e8a10d5f26"/>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23AEC83D-A422-41A9-8EA9-FD14E1CEFB29}">
  <ds:schemaRefs>
    <ds:schemaRef ds:uri="http://schemas.microsoft.com/sharepoint/v3/contenttype/forms"/>
  </ds:schemaRefs>
</ds:datastoreItem>
</file>

<file path=customXml/itemProps3.xml><?xml version="1.0" encoding="utf-8"?>
<ds:datastoreItem xmlns:ds="http://schemas.openxmlformats.org/officeDocument/2006/customXml" ds:itemID="{4AB185B9-6649-472B-AE1B-ACB37500FD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5f8b89-d27e-4c6d-969b-e2e8a10d5f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499</TotalTime>
  <Words>553</Words>
  <Application>Microsoft Office PowerPoint</Application>
  <PresentationFormat>Widescreen</PresentationFormat>
  <Paragraphs>63</Paragraphs>
  <Slides>17</Slides>
  <Notes>1</Notes>
  <HiddenSlides>3</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17</vt:i4>
      </vt:variant>
    </vt:vector>
  </HeadingPairs>
  <TitlesOfParts>
    <vt:vector size="25" baseType="lpstr">
      <vt:lpstr>Calibri</vt:lpstr>
      <vt:lpstr>Arial Black</vt:lpstr>
      <vt:lpstr>Helvetica 55 Roman</vt:lpstr>
      <vt:lpstr>Times New Roman</vt:lpstr>
      <vt:lpstr>Arial</vt:lpstr>
      <vt:lpstr>Wingdings</vt:lpstr>
      <vt:lpstr>Calibri Light</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Min bakgrunn (Frode S. Berge)</vt:lpstr>
      <vt:lpstr>Global Trends</vt:lpstr>
      <vt:lpstr>Ocean Space</vt:lpstr>
      <vt:lpstr>Vekstimpulser: havbruk X5, fornybar energi 35% vekst årlig, sirkulærøkonomi –veien til lønnsomhet, infrastruktur.</vt:lpstr>
      <vt:lpstr>MARGIN (R&amp;D project) Integrated value chains  «Fokus på økt lønnsomhet og vekst gjennom samarbeid»</vt:lpstr>
      <vt:lpstr>PowerPoint-presentasjon</vt:lpstr>
      <vt:lpstr>Industrielle symbioser </vt:lpstr>
      <vt:lpstr>PowerPoint-presentasjon</vt:lpstr>
      <vt:lpstr>Produktutvikling i samarbeid med virkemiddelapparatet og FoU (mitt eksempel fra OCEANOR)</vt:lpstr>
      <vt:lpstr>Avslutningsvis: Viktig sett fra mitt ståsted (innledningsvis)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Hitra Industripark og Kysthavn NORD</dc:title>
  <dc:creator>Audun Norbotten Liland;Hitra kommune</dc:creator>
  <cp:lastModifiedBy>Synnøve Aukan</cp:lastModifiedBy>
  <cp:revision>40</cp:revision>
  <dcterms:created xsi:type="dcterms:W3CDTF">2021-01-20T22:56:16Z</dcterms:created>
  <dcterms:modified xsi:type="dcterms:W3CDTF">2021-05-06T05:50:32Z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0x0101003BC238569780FC4085E52DDC8C7E9A8F</vt:lpwstr>
  </property>
</Properties>
</file>