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0" r:id="rId4"/>
    <p:sldId id="266" r:id="rId5"/>
    <p:sldId id="261" r:id="rId6"/>
    <p:sldId id="263" r:id="rId7"/>
    <p:sldId id="264" r:id="rId8"/>
    <p:sldId id="258" r:id="rId9"/>
    <p:sldId id="267" r:id="rId10"/>
    <p:sldId id="268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A4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96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75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le\Documents\Kommunen\Prisutvikling%20bolige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le\Documents\Kommunen\Prisutvikling%20bolige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Lønnsomt</a:t>
            </a:r>
            <a:r>
              <a:rPr lang="en-US" sz="1200" baseline="0"/>
              <a:t> å investere i bolig, på Hitra?</a:t>
            </a:r>
          </a:p>
          <a:p>
            <a:pPr>
              <a:defRPr/>
            </a:pPr>
            <a:r>
              <a:rPr lang="en-US" sz="800"/>
              <a:t>Prisstigning 2007-2020,</a:t>
            </a:r>
            <a:r>
              <a:rPr lang="en-US" sz="800" baseline="0"/>
              <a:t> pr m2, b</a:t>
            </a:r>
            <a:r>
              <a:rPr lang="en-US" sz="800"/>
              <a:t>rukt enebolig vs KPI (konsumprisindeksen)</a:t>
            </a:r>
          </a:p>
          <a:p>
            <a:pPr>
              <a:defRPr/>
            </a:pPr>
            <a:endParaRPr lang="en-US" sz="8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9.6345144356955376E-2"/>
          <c:y val="0.19876183638598632"/>
          <c:w val="0.87309930008748904"/>
          <c:h val="0.6938386437411658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'Prisutvikling Hitra 2005-2020'!$U$12:$U$14</c:f>
              <c:strCache>
                <c:ptCount val="3"/>
                <c:pt idx="0">
                  <c:v>Hitra</c:v>
                </c:pt>
                <c:pt idx="1">
                  <c:v>Hele landet </c:v>
                </c:pt>
                <c:pt idx="2">
                  <c:v>KPI</c:v>
                </c:pt>
              </c:strCache>
            </c:strRef>
          </c:cat>
          <c:val>
            <c:numRef>
              <c:f>'Prisutvikling Hitra 2005-2020'!$V$12:$V$14</c:f>
              <c:numCache>
                <c:formatCode>0.0\ %</c:formatCode>
                <c:ptCount val="3"/>
                <c:pt idx="0">
                  <c:v>0.80149886598954734</c:v>
                </c:pt>
                <c:pt idx="1">
                  <c:v>0.58919665925614373</c:v>
                </c:pt>
                <c:pt idx="2">
                  <c:v>0.32300000000000001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36-4A25-850F-BACF0F10D46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07787272"/>
        <c:axId val="1207783992"/>
      </c:barChart>
      <c:catAx>
        <c:axId val="1207787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07783992"/>
        <c:crosses val="autoZero"/>
        <c:auto val="1"/>
        <c:lblAlgn val="ctr"/>
        <c:lblOffset val="100"/>
        <c:noMultiLvlLbl val="0"/>
      </c:catAx>
      <c:valAx>
        <c:axId val="1207783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\ 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07787272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Prisutvikling pr m2 brukt enebolig</a:t>
            </a:r>
          </a:p>
          <a:p>
            <a:pPr>
              <a:defRPr/>
            </a:pPr>
            <a:r>
              <a:rPr lang="en-US" sz="1100"/>
              <a:t>Hitra vs resten av landet</a:t>
            </a:r>
            <a:r>
              <a:rPr lang="en-US"/>
              <a:t> </a:t>
            </a:r>
          </a:p>
        </c:rich>
      </c:tx>
      <c:layout>
        <c:manualLayout>
          <c:xMode val="edge"/>
          <c:yMode val="edge"/>
          <c:x val="0.24898264070196569"/>
          <c:y val="1.38890039600017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Hitra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B7D-4C7E-AFC9-11570A88BF1C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B7D-4C7E-AFC9-11570A88BF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'Prisutvikling Hitra 2005-2020'!$B$12:$O$12</c:f>
              <c:strCache>
                <c:ptCount val="1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</c:strCache>
            </c:strRef>
          </c:cat>
          <c:val>
            <c:numRef>
              <c:f>'Prisutvikling Hitra 2005-2020'!$B$13:$O$13</c:f>
              <c:numCache>
                <c:formatCode>0%</c:formatCode>
                <c:ptCount val="14"/>
                <c:pt idx="0">
                  <c:v>0</c:v>
                </c:pt>
                <c:pt idx="1">
                  <c:v>5.1276994379252537E-3</c:v>
                </c:pt>
                <c:pt idx="2">
                  <c:v>0.15422542155605956</c:v>
                </c:pt>
                <c:pt idx="3">
                  <c:v>0.15550734641554087</c:v>
                </c:pt>
                <c:pt idx="4">
                  <c:v>0.25263780692239424</c:v>
                </c:pt>
                <c:pt idx="5">
                  <c:v>0.42007691549156889</c:v>
                </c:pt>
                <c:pt idx="6">
                  <c:v>0.10837195542845873</c:v>
                </c:pt>
                <c:pt idx="7">
                  <c:v>0.58288137264569573</c:v>
                </c:pt>
                <c:pt idx="8">
                  <c:v>0.80189330440784934</c:v>
                </c:pt>
                <c:pt idx="9">
                  <c:v>0.61690168622423824</c:v>
                </c:pt>
                <c:pt idx="10">
                  <c:v>0.73779706143378365</c:v>
                </c:pt>
                <c:pt idx="11">
                  <c:v>0.61108371955428453</c:v>
                </c:pt>
                <c:pt idx="12">
                  <c:v>0.6498372941524504</c:v>
                </c:pt>
                <c:pt idx="13">
                  <c:v>0.80149886598954734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B7D-4C7E-AFC9-11570A88BF1C}"/>
            </c:ext>
          </c:extLst>
        </c:ser>
        <c:ser>
          <c:idx val="1"/>
          <c:order val="1"/>
          <c:tx>
            <c:v>Hele landet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B7D-4C7E-AFC9-11570A88BF1C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AB7D-4C7E-AFC9-11570A88BF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'Prisutvikling Hitra 2005-2020'!$B$12:$O$12</c:f>
              <c:strCache>
                <c:ptCount val="1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</c:strCache>
            </c:strRef>
          </c:cat>
          <c:val>
            <c:numRef>
              <c:f>'Prisutvikling Hitra 2005-2020'!$B$14:$O$14</c:f>
              <c:numCache>
                <c:formatCode>0%</c:formatCode>
                <c:ptCount val="14"/>
                <c:pt idx="0">
                  <c:v>0</c:v>
                </c:pt>
                <c:pt idx="1">
                  <c:v>-1.1235955056179775E-2</c:v>
                </c:pt>
                <c:pt idx="2">
                  <c:v>1.2257405515832482E-2</c:v>
                </c:pt>
                <c:pt idx="3">
                  <c:v>7.7329808327825517E-2</c:v>
                </c:pt>
                <c:pt idx="4">
                  <c:v>0.14330349095715916</c:v>
                </c:pt>
                <c:pt idx="5">
                  <c:v>0.20026437541308659</c:v>
                </c:pt>
                <c:pt idx="6">
                  <c:v>0.24857297362254402</c:v>
                </c:pt>
                <c:pt idx="7">
                  <c:v>0.27008351859640689</c:v>
                </c:pt>
                <c:pt idx="8">
                  <c:v>0.32596286727152557</c:v>
                </c:pt>
                <c:pt idx="9">
                  <c:v>0.40407378477437961</c:v>
                </c:pt>
                <c:pt idx="10">
                  <c:v>0.47509463438082078</c:v>
                </c:pt>
                <c:pt idx="11">
                  <c:v>0.49714594724508804</c:v>
                </c:pt>
                <c:pt idx="12">
                  <c:v>0.54365198581986418</c:v>
                </c:pt>
                <c:pt idx="13">
                  <c:v>0.58919665925614373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B7D-4C7E-AFC9-11570A88BF1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770709600"/>
        <c:axId val="770707304"/>
      </c:lineChart>
      <c:catAx>
        <c:axId val="77070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70707304"/>
        <c:crosses val="autoZero"/>
        <c:auto val="1"/>
        <c:lblAlgn val="ctr"/>
        <c:lblOffset val="100"/>
        <c:noMultiLvlLbl val="0"/>
      </c:catAx>
      <c:valAx>
        <c:axId val="770707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70709600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9A9DB2E-EECC-4ECD-A7DF-8898215F1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FC16698-8B1E-4CCE-B334-C414F5665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7E5970E-5036-486C-8CFF-F498BC4B5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784C5-DBA7-4CE4-8F4F-D5668C234A99}" type="datetimeFigureOut">
              <a:rPr lang="nb-NO" smtClean="0"/>
              <a:t>05.05.2021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F16E077-9EC6-432A-96A7-1DE74ED15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D6D9FBE-E86A-4BA9-ABFE-04BA75C82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38A2A-B827-441E-8E8D-4091A17D4C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0190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04394E-45EE-45AD-9C72-5728F51F8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05F39A3-22B3-4F5E-AC0F-423F5AC60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B573DAD-D6F5-475B-8D9F-45DDA9122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784C5-DBA7-4CE4-8F4F-D5668C234A99}" type="datetimeFigureOut">
              <a:rPr lang="nb-NO" smtClean="0"/>
              <a:t>05.05.2021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0521153-C21D-4CA1-9807-EB401A52C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834117F-A245-4AE8-945A-7C8562DE4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38A2A-B827-441E-8E8D-4091A17D4C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4536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2752EA7B-1BDB-4E36-AB4D-065ADDB1F1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C003DA7-1D1A-4C16-9687-E48DE1F898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6215FDE-ED2B-466E-8AF1-C809A4F76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784C5-DBA7-4CE4-8F4F-D5668C234A99}" type="datetimeFigureOut">
              <a:rPr lang="nb-NO" smtClean="0"/>
              <a:t>05.05.2021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F07099-C0DC-4DF9-B041-2671D2965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B9E15E8-78FD-4E6E-8A86-FA4D90206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38A2A-B827-441E-8E8D-4091A17D4C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4692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891A14-D9D8-4FAD-BB35-C0095CB6D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71DF541-A3BC-4E12-BB36-F06107E9D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0EF9E33-1322-4C0F-9130-4EF268CB6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784C5-DBA7-4CE4-8F4F-D5668C234A99}" type="datetimeFigureOut">
              <a:rPr lang="nb-NO" smtClean="0"/>
              <a:t>05.05.2021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44B445-EF4F-495B-B51E-A3C7B204E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C52DEEE-1487-44B6-81A9-17FEC593E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38A2A-B827-441E-8E8D-4091A17D4C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6614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883AE3-027F-4AB9-B66E-0711D31FC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007F19E-BDF8-452E-870D-A42238F85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1B492A-A996-43EC-8ABD-271555AC9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784C5-DBA7-4CE4-8F4F-D5668C234A99}" type="datetimeFigureOut">
              <a:rPr lang="nb-NO" smtClean="0"/>
              <a:t>05.05.2021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5BDE6F4-715A-4958-A35F-FD0312E5E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9B2551B-F240-4362-936C-B05F17FCC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38A2A-B827-441E-8E8D-4091A17D4C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303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219C9A6-8E17-42AF-B72C-4AB662578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47E057F-9AD5-4B08-8E48-29DCD22ACB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9A7C7B6-CCEE-4994-AA03-5DAEBB03B3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9435993-4A03-4C87-99C6-9214E7C15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784C5-DBA7-4CE4-8F4F-D5668C234A99}" type="datetimeFigureOut">
              <a:rPr lang="nb-NO" smtClean="0"/>
              <a:t>05.05.2021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FE42EBD-7522-47D0-8FD7-FF3017959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74F45F3-361F-47C7-8CBA-F24F296C6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38A2A-B827-441E-8E8D-4091A17D4C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5108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A93278-1F2B-4EE7-8F7A-A21A197D3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2736D2-698D-4260-A2A5-CA2F48842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0DB887D-57F8-45CD-9DC7-245B794A1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686E073-6E8B-4DB2-A086-4BF452C45A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9B48022-C673-40C8-9519-C584F4A8B0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201EFC34-3E69-4AFD-A05A-5B4FBB69A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784C5-DBA7-4CE4-8F4F-D5668C234A99}" type="datetimeFigureOut">
              <a:rPr lang="nb-NO" smtClean="0"/>
              <a:t>05.05.2021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F294BE20-9661-48FF-8095-5B4218E1B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4593A49D-95EA-4CCC-9F90-3F8D334C4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38A2A-B827-441E-8E8D-4091A17D4C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0900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DB46ED-6289-4F64-A154-F8597AA79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5C28EE0-7440-42F2-A1ED-178B88E1F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784C5-DBA7-4CE4-8F4F-D5668C234A99}" type="datetimeFigureOut">
              <a:rPr lang="nb-NO" smtClean="0"/>
              <a:t>05.05.2021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6096043-F51E-4694-805C-1B043FDF1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3068C3C-0EA9-4514-9533-C90226210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38A2A-B827-441E-8E8D-4091A17D4C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0445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236DDCD7-FF7A-46ED-8BC8-288B1705D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784C5-DBA7-4CE4-8F4F-D5668C234A99}" type="datetimeFigureOut">
              <a:rPr lang="nb-NO" smtClean="0"/>
              <a:t>05.05.2021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B9E45DB-8A5D-45D7-8B8D-FD7D6A1A5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E18500A-81E0-4A5C-9390-8FAB3A16A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38A2A-B827-441E-8E8D-4091A17D4C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7231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E2CD987-2B57-476D-B673-68A59B39A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1AD18BB-1AF9-48A6-9213-6EA24D584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7E038E7-0F13-4E0E-850E-B0DAF6ECF3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44E99FF-CB88-4BE2-8929-D2ADA0901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784C5-DBA7-4CE4-8F4F-D5668C234A99}" type="datetimeFigureOut">
              <a:rPr lang="nb-NO" smtClean="0"/>
              <a:t>05.05.2021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B98F3FF-8279-424A-B35A-3356CBAD4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E57DC03-3A41-4AB2-BCDD-84C3715CF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38A2A-B827-441E-8E8D-4091A17D4C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113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080E62-B9AD-4BC9-8811-31166CC04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47FDDAD-2754-49A6-AA76-777A842082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F37144F-AA53-4EF9-ACA6-B7996AE020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EE496D8-0DEA-4133-9CE9-84B003A80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784C5-DBA7-4CE4-8F4F-D5668C234A99}" type="datetimeFigureOut">
              <a:rPr lang="nb-NO" smtClean="0"/>
              <a:t>05.05.2021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9D3D37F-CF6D-4ABF-99E5-EEB2D310F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E3E0FA8-87D8-4A16-894A-4A30ABAB5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38A2A-B827-441E-8E8D-4091A17D4C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67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B6EBF80-CE98-40C0-8190-E18BBB232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0ADD90D-067B-46CE-8D87-07D28A462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8EB8ACE-180C-4131-9245-C620C1DE0E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784C5-DBA7-4CE4-8F4F-D5668C234A99}" type="datetimeFigureOut">
              <a:rPr lang="nb-NO" smtClean="0"/>
              <a:t>05.05.2021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2D452AA-4865-4BB4-966F-D049DA5518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4B9F86D-0B34-4635-A456-70502473B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38A2A-B827-441E-8E8D-4091A17D4C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534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gfx.nrk.no/Gri1B_dMWwIQC2h6uYrA1ASQPv75VJCcj5Jw_npVnC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514" y="2853596"/>
            <a:ext cx="4228811" cy="23787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 kildebildet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65" y="2853596"/>
            <a:ext cx="4059659" cy="2378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kstSylinder 3"/>
          <p:cNvSpPr txBox="1"/>
          <p:nvPr/>
        </p:nvSpPr>
        <p:spPr>
          <a:xfrm>
            <a:off x="3580410" y="136567"/>
            <a:ext cx="4754058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/>
              <a:t>Hvor er vi og hvor vil vi være?</a:t>
            </a:r>
          </a:p>
          <a:p>
            <a:endParaRPr lang="nb-NO" dirty="0"/>
          </a:p>
          <a:p>
            <a:pPr marL="285750" indent="-285750">
              <a:buFontTx/>
              <a:buChar char="-"/>
            </a:pPr>
            <a:r>
              <a:rPr lang="nb-NO" dirty="0" smtClean="0"/>
              <a:t>Som kommune og samfunn?</a:t>
            </a:r>
          </a:p>
          <a:p>
            <a:pPr marL="285750" indent="-285750">
              <a:buFontTx/>
              <a:buChar char="-"/>
            </a:pPr>
            <a:endParaRPr lang="nb-NO" dirty="0"/>
          </a:p>
          <a:p>
            <a:pPr marL="285750" indent="-285750">
              <a:buFontTx/>
              <a:buChar char="-"/>
            </a:pPr>
            <a:r>
              <a:rPr lang="nb-NO" dirty="0" smtClean="0"/>
              <a:t>Med vårt næringsliv?</a:t>
            </a:r>
          </a:p>
          <a:p>
            <a:pPr marL="285750" indent="-285750">
              <a:buFontTx/>
              <a:buChar char="-"/>
            </a:pPr>
            <a:endParaRPr lang="nb-NO" dirty="0"/>
          </a:p>
          <a:p>
            <a:pPr marL="285750" indent="-285750">
              <a:buFontTx/>
              <a:buChar char="-"/>
            </a:pPr>
            <a:r>
              <a:rPr lang="nb-NO" dirty="0"/>
              <a:t>H</a:t>
            </a:r>
            <a:r>
              <a:rPr lang="nb-NO" dirty="0" smtClean="0"/>
              <a:t>va er bærekraftig  og hva er strategisk klokt?</a:t>
            </a:r>
            <a:endParaRPr lang="nb-NO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80" y="6025661"/>
            <a:ext cx="840012" cy="721701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89106" y="5978769"/>
            <a:ext cx="850494" cy="76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21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541" y="1097700"/>
            <a:ext cx="7327185" cy="4861892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3933091" y="211016"/>
            <a:ext cx="3966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Det begynte slik – jomfruelig…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012718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3EA771C-8BF0-48F9-AA99-F1A51AE10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3346" y="2262397"/>
            <a:ext cx="2081981" cy="1021223"/>
          </a:xfrm>
        </p:spPr>
        <p:txBody>
          <a:bodyPr/>
          <a:lstStyle/>
          <a:p>
            <a:r>
              <a:rPr lang="nb-NO" sz="5400" b="1" dirty="0" smtClean="0">
                <a:solidFill>
                  <a:schemeClr val="accent1">
                    <a:lumMod val="75000"/>
                  </a:schemeClr>
                </a:solidFill>
              </a:rPr>
              <a:t>Havet</a:t>
            </a:r>
            <a:endParaRPr lang="nb-NO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F3EA771C-8BF0-48F9-AA99-F1A51AE105EE}"/>
              </a:ext>
            </a:extLst>
          </p:cNvPr>
          <p:cNvSpPr txBox="1">
            <a:spLocks/>
          </p:cNvSpPr>
          <p:nvPr/>
        </p:nvSpPr>
        <p:spPr>
          <a:xfrm rot="5400000">
            <a:off x="2608007" y="3497365"/>
            <a:ext cx="4132007" cy="1021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600" dirty="0" smtClean="0">
                <a:solidFill>
                  <a:schemeClr val="accent1">
                    <a:lumMod val="75000"/>
                  </a:schemeClr>
                </a:solidFill>
              </a:rPr>
              <a:t>Havrommet</a:t>
            </a:r>
            <a:endParaRPr lang="nb-NO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F3EA771C-8BF0-48F9-AA99-F1A51AE105EE}"/>
              </a:ext>
            </a:extLst>
          </p:cNvPr>
          <p:cNvSpPr txBox="1">
            <a:spLocks/>
          </p:cNvSpPr>
          <p:nvPr/>
        </p:nvSpPr>
        <p:spPr>
          <a:xfrm>
            <a:off x="4961319" y="1451550"/>
            <a:ext cx="3325199" cy="1017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 smtClean="0">
                <a:solidFill>
                  <a:schemeClr val="accent1">
                    <a:lumMod val="75000"/>
                  </a:schemeClr>
                </a:solidFill>
              </a:rPr>
              <a:t>Havnæringer</a:t>
            </a:r>
            <a:endParaRPr lang="nb-NO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F3EA771C-8BF0-48F9-AA99-F1A51AE105EE}"/>
              </a:ext>
            </a:extLst>
          </p:cNvPr>
          <p:cNvSpPr txBox="1">
            <a:spLocks/>
          </p:cNvSpPr>
          <p:nvPr/>
        </p:nvSpPr>
        <p:spPr>
          <a:xfrm>
            <a:off x="3522022" y="3921484"/>
            <a:ext cx="3325199" cy="1021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600" b="1" dirty="0" smtClean="0">
                <a:solidFill>
                  <a:schemeClr val="accent1">
                    <a:lumMod val="75000"/>
                  </a:schemeClr>
                </a:solidFill>
              </a:rPr>
              <a:t>Havbruk</a:t>
            </a:r>
            <a:endParaRPr lang="nb-NO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F3EA771C-8BF0-48F9-AA99-F1A51AE105EE}"/>
              </a:ext>
            </a:extLst>
          </p:cNvPr>
          <p:cNvSpPr txBox="1">
            <a:spLocks/>
          </p:cNvSpPr>
          <p:nvPr/>
        </p:nvSpPr>
        <p:spPr>
          <a:xfrm rot="16200000">
            <a:off x="1210434" y="4365082"/>
            <a:ext cx="3325199" cy="1021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600" dirty="0" smtClean="0">
                <a:solidFill>
                  <a:schemeClr val="accent1">
                    <a:lumMod val="75000"/>
                  </a:schemeClr>
                </a:solidFill>
              </a:rPr>
              <a:t>Akvakultur</a:t>
            </a:r>
            <a:endParaRPr lang="nb-NO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3EA771C-8BF0-48F9-AA99-F1A51AE105EE}"/>
              </a:ext>
            </a:extLst>
          </p:cNvPr>
          <p:cNvSpPr txBox="1">
            <a:spLocks/>
          </p:cNvSpPr>
          <p:nvPr/>
        </p:nvSpPr>
        <p:spPr>
          <a:xfrm>
            <a:off x="1341684" y="3154564"/>
            <a:ext cx="3325199" cy="1021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600" dirty="0" smtClean="0">
                <a:solidFill>
                  <a:schemeClr val="accent1">
                    <a:lumMod val="75000"/>
                  </a:schemeClr>
                </a:solidFill>
              </a:rPr>
              <a:t>Laksenæringen</a:t>
            </a:r>
            <a:endParaRPr lang="nb-NO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F3EA771C-8BF0-48F9-AA99-F1A51AE105EE}"/>
              </a:ext>
            </a:extLst>
          </p:cNvPr>
          <p:cNvSpPr txBox="1">
            <a:spLocks/>
          </p:cNvSpPr>
          <p:nvPr/>
        </p:nvSpPr>
        <p:spPr>
          <a:xfrm>
            <a:off x="4674010" y="4395650"/>
            <a:ext cx="3325199" cy="1021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 smtClean="0">
                <a:solidFill>
                  <a:schemeClr val="accent5">
                    <a:lumMod val="75000"/>
                  </a:schemeClr>
                </a:solidFill>
              </a:rPr>
              <a:t>Nye fabrikker</a:t>
            </a:r>
            <a:endParaRPr lang="nb-NO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F3EA771C-8BF0-48F9-AA99-F1A51AE105EE}"/>
              </a:ext>
            </a:extLst>
          </p:cNvPr>
          <p:cNvSpPr txBox="1">
            <a:spLocks/>
          </p:cNvSpPr>
          <p:nvPr/>
        </p:nvSpPr>
        <p:spPr>
          <a:xfrm>
            <a:off x="4675998" y="5107782"/>
            <a:ext cx="3325199" cy="1021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800" dirty="0" smtClean="0">
                <a:solidFill>
                  <a:schemeClr val="accent5">
                    <a:lumMod val="75000"/>
                  </a:schemeClr>
                </a:solidFill>
              </a:rPr>
              <a:t>Leverandørnæringer</a:t>
            </a:r>
            <a:endParaRPr lang="nb-NO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F3EA771C-8BF0-48F9-AA99-F1A51AE105EE}"/>
              </a:ext>
            </a:extLst>
          </p:cNvPr>
          <p:cNvSpPr txBox="1">
            <a:spLocks/>
          </p:cNvSpPr>
          <p:nvPr/>
        </p:nvSpPr>
        <p:spPr>
          <a:xfrm rot="5400000">
            <a:off x="6810849" y="4274595"/>
            <a:ext cx="3325199" cy="1021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 smtClean="0">
                <a:solidFill>
                  <a:schemeClr val="accent5">
                    <a:lumMod val="75000"/>
                  </a:schemeClr>
                </a:solidFill>
              </a:rPr>
              <a:t>Energisenter</a:t>
            </a:r>
            <a:endParaRPr lang="nb-NO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F3EA771C-8BF0-48F9-AA99-F1A51AE105EE}"/>
              </a:ext>
            </a:extLst>
          </p:cNvPr>
          <p:cNvSpPr txBox="1">
            <a:spLocks/>
          </p:cNvSpPr>
          <p:nvPr/>
        </p:nvSpPr>
        <p:spPr>
          <a:xfrm>
            <a:off x="4765626" y="3122607"/>
            <a:ext cx="3325199" cy="1021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6000" dirty="0" smtClean="0">
                <a:solidFill>
                  <a:schemeClr val="accent2">
                    <a:lumMod val="75000"/>
                  </a:schemeClr>
                </a:solidFill>
              </a:rPr>
              <a:t>Bæ</a:t>
            </a:r>
            <a:r>
              <a:rPr lang="nb-NO" sz="6000" dirty="0" smtClean="0">
                <a:solidFill>
                  <a:srgbClr val="6AA495"/>
                </a:solidFill>
              </a:rPr>
              <a:t>rekr</a:t>
            </a:r>
            <a:r>
              <a:rPr lang="nb-NO" sz="6000" dirty="0" smtClean="0">
                <a:solidFill>
                  <a:schemeClr val="accent2">
                    <a:lumMod val="75000"/>
                  </a:schemeClr>
                </a:solidFill>
              </a:rPr>
              <a:t>aft</a:t>
            </a:r>
            <a:endParaRPr lang="nb-NO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F3EA771C-8BF0-48F9-AA99-F1A51AE105EE}"/>
              </a:ext>
            </a:extLst>
          </p:cNvPr>
          <p:cNvSpPr txBox="1">
            <a:spLocks/>
          </p:cNvSpPr>
          <p:nvPr/>
        </p:nvSpPr>
        <p:spPr>
          <a:xfrm rot="16200000">
            <a:off x="873662" y="1151988"/>
            <a:ext cx="3325199" cy="1021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800" dirty="0" smtClean="0">
                <a:solidFill>
                  <a:schemeClr val="accent2">
                    <a:lumMod val="75000"/>
                  </a:schemeClr>
                </a:solidFill>
              </a:rPr>
              <a:t>Sirkulærøkonomi</a:t>
            </a:r>
            <a:endParaRPr lang="nb-NO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F3EA771C-8BF0-48F9-AA99-F1A51AE105EE}"/>
              </a:ext>
            </a:extLst>
          </p:cNvPr>
          <p:cNvSpPr txBox="1">
            <a:spLocks/>
          </p:cNvSpPr>
          <p:nvPr/>
        </p:nvSpPr>
        <p:spPr>
          <a:xfrm>
            <a:off x="8237612" y="2003018"/>
            <a:ext cx="3325199" cy="1021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200" dirty="0" smtClean="0">
                <a:solidFill>
                  <a:schemeClr val="accent2">
                    <a:lumMod val="75000"/>
                  </a:schemeClr>
                </a:solidFill>
              </a:rPr>
              <a:t>Bioøkonomi</a:t>
            </a:r>
            <a:endParaRPr lang="nb-NO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F3EA771C-8BF0-48F9-AA99-F1A51AE105EE}"/>
              </a:ext>
            </a:extLst>
          </p:cNvPr>
          <p:cNvSpPr txBox="1">
            <a:spLocks/>
          </p:cNvSpPr>
          <p:nvPr/>
        </p:nvSpPr>
        <p:spPr>
          <a:xfrm>
            <a:off x="8866801" y="2702483"/>
            <a:ext cx="3325199" cy="1021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 smtClean="0">
                <a:solidFill>
                  <a:schemeClr val="accent2">
                    <a:lumMod val="75000"/>
                  </a:schemeClr>
                </a:solidFill>
              </a:rPr>
              <a:t>Grønt skifte</a:t>
            </a:r>
            <a:endParaRPr lang="nb-NO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Tittel 1">
            <a:extLst>
              <a:ext uri="{FF2B5EF4-FFF2-40B4-BE49-F238E27FC236}">
                <a16:creationId xmlns:a16="http://schemas.microsoft.com/office/drawing/2014/main" id="{F3EA771C-8BF0-48F9-AA99-F1A51AE105EE}"/>
              </a:ext>
            </a:extLst>
          </p:cNvPr>
          <p:cNvSpPr txBox="1">
            <a:spLocks/>
          </p:cNvSpPr>
          <p:nvPr/>
        </p:nvSpPr>
        <p:spPr>
          <a:xfrm>
            <a:off x="5308260" y="2410475"/>
            <a:ext cx="3325199" cy="1021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200" dirty="0" smtClean="0">
                <a:solidFill>
                  <a:srgbClr val="6AA495"/>
                </a:solidFill>
              </a:rPr>
              <a:t>Nye energibærere</a:t>
            </a:r>
            <a:endParaRPr lang="nb-NO" sz="3200" dirty="0">
              <a:solidFill>
                <a:srgbClr val="6AA495"/>
              </a:solidFill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4006331" y="106499"/>
            <a:ext cx="510575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3200" dirty="0"/>
              <a:t>Hvor er vi og hvor vil vi være</a:t>
            </a:r>
            <a:r>
              <a:rPr lang="nb-NO" sz="3200" dirty="0" smtClean="0"/>
              <a:t>?</a:t>
            </a:r>
          </a:p>
          <a:p>
            <a:pPr algn="ctr"/>
            <a:r>
              <a:rPr lang="nb-NO" sz="3200" dirty="0"/>
              <a:t> </a:t>
            </a:r>
            <a:r>
              <a:rPr lang="nb-NO" sz="3200" dirty="0" err="1" smtClean="0"/>
              <a:t>Ift</a:t>
            </a:r>
            <a:r>
              <a:rPr lang="nb-NO" sz="3200" dirty="0" smtClean="0"/>
              <a:t> det alle snakker om?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2252333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287B909A-5C0A-43EF-A851-07DB1671A62D" descr="287B909A-5C0A-43EF-A851-07DB1671A62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17" y="1354016"/>
            <a:ext cx="4877014" cy="487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Sylinder 2"/>
          <p:cNvSpPr txBox="1"/>
          <p:nvPr/>
        </p:nvSpPr>
        <p:spPr>
          <a:xfrm>
            <a:off x="3053862" y="158261"/>
            <a:ext cx="6981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Hvor er vi – hvordan har det gått - </a:t>
            </a:r>
            <a:r>
              <a:rPr lang="nb-NO" sz="2400" dirty="0" err="1" smtClean="0"/>
              <a:t>ift</a:t>
            </a:r>
            <a:r>
              <a:rPr lang="nb-NO" sz="2400" dirty="0" smtClean="0"/>
              <a:t> det alle viktigste?</a:t>
            </a:r>
            <a:endParaRPr lang="nb-NO" sz="2400" dirty="0"/>
          </a:p>
        </p:txBody>
      </p:sp>
      <p:pic>
        <p:nvPicPr>
          <p:cNvPr id="5" name="Bilde 3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326" y="1764323"/>
            <a:ext cx="5552198" cy="432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ktangel 3"/>
          <p:cNvSpPr/>
          <p:nvPr/>
        </p:nvSpPr>
        <p:spPr>
          <a:xfrm>
            <a:off x="7803486" y="1394991"/>
            <a:ext cx="2446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nb-NO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NB! Hitra </a:t>
            </a:r>
            <a:r>
              <a:rPr lang="nb-NO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nr</a:t>
            </a:r>
            <a:r>
              <a:rPr lang="nb-NO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11: + 1,78%</a:t>
            </a:r>
            <a:endParaRPr lang="nb-NO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780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323" y="2269992"/>
            <a:ext cx="6180984" cy="3706946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39" y="961291"/>
            <a:ext cx="4206013" cy="5201109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3106616" y="211016"/>
            <a:ext cx="6806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Hva har vært spådd og hva er spådd?  Og hvordan har det gått </a:t>
            </a:r>
            <a:r>
              <a:rPr lang="nb-NO" dirty="0" err="1" smtClean="0"/>
              <a:t>ift</a:t>
            </a:r>
            <a:r>
              <a:rPr lang="nb-NO" dirty="0" smtClean="0"/>
              <a:t> det?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25086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904" y="734479"/>
            <a:ext cx="3910198" cy="5545836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859" y="803464"/>
            <a:ext cx="4019798" cy="5476852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2190997" y="878774"/>
            <a:ext cx="843148" cy="3384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7331032" y="878774"/>
            <a:ext cx="904505" cy="3384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ekstSylinder 1"/>
          <p:cNvSpPr txBox="1"/>
          <p:nvPr/>
        </p:nvSpPr>
        <p:spPr>
          <a:xfrm>
            <a:off x="4306806" y="173604"/>
            <a:ext cx="3298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/>
              <a:t>«Arbeid er viktigst»…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2348266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5958168"/>
              </p:ext>
            </p:extLst>
          </p:nvPr>
        </p:nvGraphicFramePr>
        <p:xfrm>
          <a:off x="5877753" y="1540899"/>
          <a:ext cx="5949537" cy="3577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6831160"/>
              </p:ext>
            </p:extLst>
          </p:nvPr>
        </p:nvGraphicFramePr>
        <p:xfrm>
          <a:off x="267195" y="1729458"/>
          <a:ext cx="5171704" cy="3500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kstSylinder 1"/>
          <p:cNvSpPr txBox="1"/>
          <p:nvPr/>
        </p:nvSpPr>
        <p:spPr>
          <a:xfrm>
            <a:off x="2853047" y="304801"/>
            <a:ext cx="7471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For ny-etablere og ungdom, den vanskeligste avgjørelsen…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35879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133" y="794840"/>
            <a:ext cx="4426622" cy="5788198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2397369" y="181708"/>
            <a:ext cx="7464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«Arbeidskraft i Norge er dyrt» – lønnskostnadene er avgjørende </a:t>
            </a:r>
            <a:r>
              <a:rPr lang="nb-NO" dirty="0" err="1" smtClean="0"/>
              <a:t>ift</a:t>
            </a:r>
            <a:r>
              <a:rPr lang="nb-NO" dirty="0" smtClean="0"/>
              <a:t> bunnlinjen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75416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3EA771C-8BF0-48F9-AA99-F1A51AE10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6500" y="3491366"/>
            <a:ext cx="3556819" cy="858991"/>
          </a:xfrm>
        </p:spPr>
        <p:txBody>
          <a:bodyPr>
            <a:normAutofit/>
          </a:bodyPr>
          <a:lstStyle/>
          <a:p>
            <a:r>
              <a:rPr lang="nb-NO" sz="5400" b="1" dirty="0" smtClean="0">
                <a:solidFill>
                  <a:schemeClr val="accent1">
                    <a:lumMod val="75000"/>
                  </a:schemeClr>
                </a:solidFill>
              </a:rPr>
              <a:t>Knutepunkt</a:t>
            </a:r>
            <a:endParaRPr lang="nb-NO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F3EA771C-8BF0-48F9-AA99-F1A51AE105EE}"/>
              </a:ext>
            </a:extLst>
          </p:cNvPr>
          <p:cNvSpPr txBox="1">
            <a:spLocks/>
          </p:cNvSpPr>
          <p:nvPr/>
        </p:nvSpPr>
        <p:spPr>
          <a:xfrm>
            <a:off x="6896500" y="3977422"/>
            <a:ext cx="3325199" cy="1021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 smtClean="0">
                <a:solidFill>
                  <a:schemeClr val="accent1">
                    <a:lumMod val="75000"/>
                  </a:schemeClr>
                </a:solidFill>
              </a:rPr>
              <a:t>midt i skipsleia</a:t>
            </a:r>
            <a:endParaRPr lang="nb-NO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F3EA771C-8BF0-48F9-AA99-F1A51AE105EE}"/>
              </a:ext>
            </a:extLst>
          </p:cNvPr>
          <p:cNvSpPr txBox="1">
            <a:spLocks/>
          </p:cNvSpPr>
          <p:nvPr/>
        </p:nvSpPr>
        <p:spPr>
          <a:xfrm>
            <a:off x="4438558" y="2247190"/>
            <a:ext cx="3325199" cy="1021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 smtClean="0">
                <a:solidFill>
                  <a:schemeClr val="accent5">
                    <a:lumMod val="75000"/>
                  </a:schemeClr>
                </a:solidFill>
              </a:rPr>
              <a:t>One Stop Shop</a:t>
            </a:r>
            <a:endParaRPr lang="nb-NO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F3EA771C-8BF0-48F9-AA99-F1A51AE105EE}"/>
              </a:ext>
            </a:extLst>
          </p:cNvPr>
          <p:cNvSpPr txBox="1">
            <a:spLocks/>
          </p:cNvSpPr>
          <p:nvPr/>
        </p:nvSpPr>
        <p:spPr>
          <a:xfrm rot="16200000">
            <a:off x="4651606" y="3856703"/>
            <a:ext cx="3325199" cy="1021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 smtClean="0">
                <a:solidFill>
                  <a:schemeClr val="accent5">
                    <a:lumMod val="75000"/>
                  </a:schemeClr>
                </a:solidFill>
              </a:rPr>
              <a:t>Infrastruktur</a:t>
            </a:r>
            <a:endParaRPr lang="nb-NO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F3EA771C-8BF0-48F9-AA99-F1A51AE105EE}"/>
              </a:ext>
            </a:extLst>
          </p:cNvPr>
          <p:cNvSpPr txBox="1">
            <a:spLocks/>
          </p:cNvSpPr>
          <p:nvPr/>
        </p:nvSpPr>
        <p:spPr>
          <a:xfrm rot="5400000">
            <a:off x="7261926" y="3289169"/>
            <a:ext cx="3325199" cy="1021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4800" b="1" dirty="0" smtClean="0">
                <a:solidFill>
                  <a:schemeClr val="accent1">
                    <a:lumMod val="75000"/>
                  </a:schemeClr>
                </a:solidFill>
              </a:rPr>
              <a:t>Havn</a:t>
            </a:r>
            <a:endParaRPr lang="nb-NO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3EA771C-8BF0-48F9-AA99-F1A51AE105EE}"/>
              </a:ext>
            </a:extLst>
          </p:cNvPr>
          <p:cNvSpPr txBox="1">
            <a:spLocks/>
          </p:cNvSpPr>
          <p:nvPr/>
        </p:nvSpPr>
        <p:spPr>
          <a:xfrm>
            <a:off x="1728582" y="2825302"/>
            <a:ext cx="4485968" cy="1021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600" dirty="0" smtClean="0">
                <a:solidFill>
                  <a:schemeClr val="accent4">
                    <a:lumMod val="75000"/>
                  </a:schemeClr>
                </a:solidFill>
              </a:rPr>
              <a:t>Attraktivt boområde</a:t>
            </a:r>
            <a:endParaRPr lang="nb-NO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F3EA771C-8BF0-48F9-AA99-F1A51AE105EE}"/>
              </a:ext>
            </a:extLst>
          </p:cNvPr>
          <p:cNvSpPr txBox="1">
            <a:spLocks/>
          </p:cNvSpPr>
          <p:nvPr/>
        </p:nvSpPr>
        <p:spPr>
          <a:xfrm>
            <a:off x="2778336" y="5622685"/>
            <a:ext cx="3325199" cy="1021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600" dirty="0" smtClean="0">
                <a:solidFill>
                  <a:schemeClr val="accent5">
                    <a:lumMod val="75000"/>
                  </a:schemeClr>
                </a:solidFill>
              </a:rPr>
              <a:t>Næringsområde</a:t>
            </a:r>
            <a:endParaRPr lang="nb-NO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F3EA771C-8BF0-48F9-AA99-F1A51AE105EE}"/>
              </a:ext>
            </a:extLst>
          </p:cNvPr>
          <p:cNvSpPr txBox="1">
            <a:spLocks/>
          </p:cNvSpPr>
          <p:nvPr/>
        </p:nvSpPr>
        <p:spPr>
          <a:xfrm>
            <a:off x="1864071" y="5003141"/>
            <a:ext cx="4028768" cy="1021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200" dirty="0" smtClean="0">
                <a:solidFill>
                  <a:schemeClr val="accent5">
                    <a:lumMod val="75000"/>
                  </a:schemeClr>
                </a:solidFill>
              </a:rPr>
              <a:t>Unik arbeidsplassvekst</a:t>
            </a:r>
            <a:endParaRPr lang="nb-NO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F3EA771C-8BF0-48F9-AA99-F1A51AE105EE}"/>
              </a:ext>
            </a:extLst>
          </p:cNvPr>
          <p:cNvSpPr txBox="1">
            <a:spLocks/>
          </p:cNvSpPr>
          <p:nvPr/>
        </p:nvSpPr>
        <p:spPr>
          <a:xfrm>
            <a:off x="1409380" y="4616891"/>
            <a:ext cx="4559710" cy="642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 smtClean="0">
                <a:solidFill>
                  <a:schemeClr val="accent4">
                    <a:lumMod val="75000"/>
                  </a:schemeClr>
                </a:solidFill>
              </a:rPr>
              <a:t>Nr. 11 i befolkningsvekst 2020</a:t>
            </a:r>
            <a:endParaRPr lang="nb-NO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F3EA771C-8BF0-48F9-AA99-F1A51AE105EE}"/>
              </a:ext>
            </a:extLst>
          </p:cNvPr>
          <p:cNvSpPr txBox="1">
            <a:spLocks/>
          </p:cNvSpPr>
          <p:nvPr/>
        </p:nvSpPr>
        <p:spPr>
          <a:xfrm rot="5400000">
            <a:off x="8541698" y="3444018"/>
            <a:ext cx="4264742" cy="642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 smtClean="0">
                <a:solidFill>
                  <a:schemeClr val="accent4">
                    <a:lumMod val="75000"/>
                  </a:schemeClr>
                </a:solidFill>
              </a:rPr>
              <a:t>Differensiert boligtilbud</a:t>
            </a:r>
            <a:endParaRPr lang="nb-NO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F3EA771C-8BF0-48F9-AA99-F1A51AE105EE}"/>
              </a:ext>
            </a:extLst>
          </p:cNvPr>
          <p:cNvSpPr txBox="1">
            <a:spLocks/>
          </p:cNvSpPr>
          <p:nvPr/>
        </p:nvSpPr>
        <p:spPr>
          <a:xfrm>
            <a:off x="1728582" y="1841578"/>
            <a:ext cx="5604387" cy="483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 smtClean="0">
                <a:solidFill>
                  <a:schemeClr val="accent4">
                    <a:lumMod val="75000"/>
                  </a:schemeClr>
                </a:solidFill>
              </a:rPr>
              <a:t>Landets mest attraktive barnehagetilbud</a:t>
            </a:r>
            <a:endParaRPr lang="nb-NO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F3EA771C-8BF0-48F9-AA99-F1A51AE105EE}"/>
              </a:ext>
            </a:extLst>
          </p:cNvPr>
          <p:cNvSpPr txBox="1">
            <a:spLocks/>
          </p:cNvSpPr>
          <p:nvPr/>
        </p:nvSpPr>
        <p:spPr>
          <a:xfrm>
            <a:off x="6845260" y="5178194"/>
            <a:ext cx="3325199" cy="1021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 smtClean="0">
                <a:solidFill>
                  <a:schemeClr val="accent5">
                    <a:lumMod val="75000"/>
                  </a:schemeClr>
                </a:solidFill>
              </a:rPr>
              <a:t>Lav arbeidsgiveravgift</a:t>
            </a:r>
            <a:endParaRPr lang="nb-NO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2601780" y="3840330"/>
            <a:ext cx="21776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3200" dirty="0" smtClean="0">
                <a:solidFill>
                  <a:schemeClr val="accent1">
                    <a:lumMod val="75000"/>
                  </a:schemeClr>
                </a:solidFill>
              </a:rPr>
              <a:t>Ny Laksevei</a:t>
            </a:r>
            <a:endParaRPr lang="nb-NO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kstSylinder 15"/>
          <p:cNvSpPr txBox="1"/>
          <p:nvPr/>
        </p:nvSpPr>
        <p:spPr>
          <a:xfrm>
            <a:off x="1568939" y="320340"/>
            <a:ext cx="82126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400" dirty="0"/>
              <a:t>Vi har muligheter og vi er i soloppgang, men ser vi det godt nok?</a:t>
            </a:r>
          </a:p>
          <a:p>
            <a:pPr algn="ctr"/>
            <a:endParaRPr lang="nb-NO" sz="2400" dirty="0"/>
          </a:p>
          <a:p>
            <a:pPr algn="ctr"/>
            <a:r>
              <a:rPr lang="nb-NO" sz="2400" dirty="0"/>
              <a:t>Og er vi gode nok selgere av det vi kan skryte av og by på?</a:t>
            </a:r>
          </a:p>
          <a:p>
            <a:pPr algn="ctr"/>
            <a:endParaRPr lang="nb-NO" sz="2400" dirty="0"/>
          </a:p>
        </p:txBody>
      </p:sp>
      <p:pic>
        <p:nvPicPr>
          <p:cNvPr id="17" name="Bild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637" y="1258"/>
            <a:ext cx="1380223" cy="40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785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untitled-004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47" y="1867090"/>
            <a:ext cx="5551712" cy="3497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526" y="1746133"/>
            <a:ext cx="5118058" cy="3618240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2632636" y="131693"/>
            <a:ext cx="63043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000" dirty="0" smtClean="0"/>
              <a:t>Det er ikke så jomfruelig lenger, og</a:t>
            </a:r>
          </a:p>
          <a:p>
            <a:pPr algn="ctr"/>
            <a:r>
              <a:rPr lang="nb-NO" sz="2000" dirty="0"/>
              <a:t>v</a:t>
            </a:r>
            <a:r>
              <a:rPr lang="nb-NO" sz="2000" dirty="0" smtClean="0"/>
              <a:t>i </a:t>
            </a:r>
            <a:r>
              <a:rPr lang="nb-NO" sz="2000" dirty="0" smtClean="0"/>
              <a:t>har nye muligheter </a:t>
            </a:r>
            <a:r>
              <a:rPr lang="nb-NO" sz="2000" dirty="0" smtClean="0"/>
              <a:t>og </a:t>
            </a:r>
            <a:r>
              <a:rPr lang="nb-NO" sz="2000" dirty="0" smtClean="0"/>
              <a:t>nye milepæler foran oss:</a:t>
            </a:r>
          </a:p>
          <a:p>
            <a:pPr algn="ctr"/>
            <a:endParaRPr lang="nb-NO" sz="2000" dirty="0"/>
          </a:p>
          <a:p>
            <a:pPr algn="ctr"/>
            <a:r>
              <a:rPr lang="nb-NO" sz="2000" dirty="0" smtClean="0"/>
              <a:t>Hva vil være rett – hva vil være gal(e) strategi(-er) – </a:t>
            </a:r>
            <a:r>
              <a:rPr lang="nb-NO" sz="2000" u="sng" dirty="0" smtClean="0"/>
              <a:t>tror</a:t>
            </a:r>
            <a:r>
              <a:rPr lang="nb-NO" sz="2000" dirty="0" smtClean="0"/>
              <a:t> vi?</a:t>
            </a:r>
            <a:endParaRPr lang="nb-NO" sz="20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3276600" y="5628782"/>
            <a:ext cx="55783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 smtClean="0"/>
              <a:t>Velkommen, i dag, til å tenke - sammen med oss</a:t>
            </a:r>
          </a:p>
          <a:p>
            <a:pPr algn="ctr"/>
            <a:endParaRPr lang="nb-NO" dirty="0"/>
          </a:p>
          <a:p>
            <a:pPr algn="ctr"/>
            <a:r>
              <a:rPr lang="nb-NO" dirty="0" smtClean="0"/>
              <a:t>Og velkommen «i morgen» til å gjøre – sammen med oss!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773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Egendefinert 1">
      <a:dk1>
        <a:sysClr val="windowText" lastClr="000000"/>
      </a:dk1>
      <a:lt1>
        <a:sysClr val="window" lastClr="FFFFFF"/>
      </a:lt1>
      <a:dk2>
        <a:srgbClr val="210F49"/>
      </a:dk2>
      <a:lt2>
        <a:srgbClr val="E7E6E6"/>
      </a:lt2>
      <a:accent1>
        <a:srgbClr val="86A1D3"/>
      </a:accent1>
      <a:accent2>
        <a:srgbClr val="A2C6BD"/>
      </a:accent2>
      <a:accent3>
        <a:srgbClr val="D0685D"/>
      </a:accent3>
      <a:accent4>
        <a:srgbClr val="95D4E7"/>
      </a:accent4>
      <a:accent5>
        <a:srgbClr val="F5BC73"/>
      </a:accent5>
      <a:accent6>
        <a:srgbClr val="E5A2A0"/>
      </a:accent6>
      <a:hlink>
        <a:srgbClr val="00B0F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291</Words>
  <Application>Microsoft Office PowerPoint</Application>
  <PresentationFormat>Widescreen</PresentationFormat>
  <Paragraphs>59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Office-tema</vt:lpstr>
      <vt:lpstr>PowerPoint-presentasjon</vt:lpstr>
      <vt:lpstr>Havet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Knutepunkt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Ordsky</dc:title>
  <dc:creator>Audun Norbotten</dc:creator>
  <cp:lastModifiedBy>Ole</cp:lastModifiedBy>
  <cp:revision>24</cp:revision>
  <dcterms:created xsi:type="dcterms:W3CDTF">2021-03-19T11:55:34Z</dcterms:created>
  <dcterms:modified xsi:type="dcterms:W3CDTF">2021-05-05T20:09:33Z</dcterms:modified>
</cp:coreProperties>
</file>