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5" r:id="rId5"/>
    <p:sldId id="256" r:id="rId6"/>
    <p:sldId id="272" r:id="rId7"/>
    <p:sldId id="266" r:id="rId8"/>
    <p:sldId id="268" r:id="rId9"/>
    <p:sldId id="270" r:id="rId10"/>
    <p:sldId id="269" r:id="rId11"/>
    <p:sldId id="257" r:id="rId12"/>
    <p:sldId id="260" r:id="rId13"/>
    <p:sldId id="264" r:id="rId14"/>
    <p:sldId id="271" r:id="rId15"/>
    <p:sldId id="273" r:id="rId16"/>
    <p:sldId id="267" r:id="rId17"/>
    <p:sldId id="261" r:id="rId18"/>
    <p:sldId id="262" r:id="rId19"/>
    <p:sldId id="263" r:id="rId20"/>
    <p:sldId id="258" r:id="rId21"/>
    <p:sldId id="259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DE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7199-3D86-473B-8A05-5AB6BEAD5E3B}" v="5" dt="2021-08-13T09:09:34.467"/>
    <p1510:client id="{19E3DDB6-26DB-41C8-953F-060B382FD6C0}" vWet="4" dt="2021-08-11T10:09:41.522"/>
    <p1510:client id="{7490CFF7-F618-4DFC-8B6F-0C11EA0637A6}" v="41" dt="2021-09-21T08:24:22.947"/>
    <p1510:client id="{8AFD651C-D20B-412E-BCC7-7EBB615C3E3C}" v="191" dt="2021-09-21T09:39:08.094"/>
    <p1510:client id="{A35347FC-DA2F-4078-A233-6273D99BE70D}" v="36" dt="2021-09-21T11:32:38.777"/>
    <p1510:client id="{CE89D2E8-F10B-419A-9E9B-D1E3D1F3328E}" v="13" dt="2021-08-12T08:50:12.265"/>
    <p1510:client id="{E039F88F-9ADA-4407-8814-FCFA2DFDD95E}" v="924" dt="2021-08-11T10:25:14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en Larssen" userId="S::steffen.larssen_orkdalsregionen.com#ext#@finor.onmicrosoft.com::423017fd-76bd-47af-ab02-2a50ca634a4f" providerId="AD" clId="Web-{A35347FC-DA2F-4078-A233-6273D99BE70D}"/>
    <pc:docChg chg="modSld">
      <pc:chgData name="Steffen Larssen" userId="S::steffen.larssen_orkdalsregionen.com#ext#@finor.onmicrosoft.com::423017fd-76bd-47af-ab02-2a50ca634a4f" providerId="AD" clId="Web-{A35347FC-DA2F-4078-A233-6273D99BE70D}" dt="2021-09-21T11:32:38.777" v="18" actId="1076"/>
      <pc:docMkLst>
        <pc:docMk/>
      </pc:docMkLst>
      <pc:sldChg chg="modSp">
        <pc:chgData name="Steffen Larssen" userId="S::steffen.larssen_orkdalsregionen.com#ext#@finor.onmicrosoft.com::423017fd-76bd-47af-ab02-2a50ca634a4f" providerId="AD" clId="Web-{A35347FC-DA2F-4078-A233-6273D99BE70D}" dt="2021-09-21T11:32:38.777" v="18" actId="1076"/>
        <pc:sldMkLst>
          <pc:docMk/>
          <pc:sldMk cId="3359394845" sldId="256"/>
        </pc:sldMkLst>
        <pc:spChg chg="mod">
          <ac:chgData name="Steffen Larssen" userId="S::steffen.larssen_orkdalsregionen.com#ext#@finor.onmicrosoft.com::423017fd-76bd-47af-ab02-2a50ca634a4f" providerId="AD" clId="Web-{A35347FC-DA2F-4078-A233-6273D99BE70D}" dt="2021-09-21T11:32:38.777" v="18" actId="1076"/>
          <ac:spMkLst>
            <pc:docMk/>
            <pc:sldMk cId="3359394845" sldId="256"/>
            <ac:spMk id="4" creationId="{7FCB3741-EE48-4ABC-90D4-5AC2B3F2250D}"/>
          </ac:spMkLst>
        </pc:spChg>
      </pc:sldChg>
    </pc:docChg>
  </pc:docChgLst>
  <pc:docChgLst>
    <pc:chgData name="Steffen Larssen" userId="S::steffen.larssen_orkdalsregionen.com#ext#@finor.onmicrosoft.com::423017fd-76bd-47af-ab02-2a50ca634a4f" providerId="AD" clId="Web-{8AFD651C-D20B-412E-BCC7-7EBB615C3E3C}"/>
    <pc:docChg chg="addSld modSld sldOrd">
      <pc:chgData name="Steffen Larssen" userId="S::steffen.larssen_orkdalsregionen.com#ext#@finor.onmicrosoft.com::423017fd-76bd-47af-ab02-2a50ca634a4f" providerId="AD" clId="Web-{8AFD651C-D20B-412E-BCC7-7EBB615C3E3C}" dt="2021-09-21T09:39:08.094" v="151" actId="1076"/>
      <pc:docMkLst>
        <pc:docMk/>
      </pc:docMkLst>
      <pc:sldChg chg="modSp">
        <pc:chgData name="Steffen Larssen" userId="S::steffen.larssen_orkdalsregionen.com#ext#@finor.onmicrosoft.com::423017fd-76bd-47af-ab02-2a50ca634a4f" providerId="AD" clId="Web-{8AFD651C-D20B-412E-BCC7-7EBB615C3E3C}" dt="2021-09-21T08:54:31.434" v="38" actId="20577"/>
        <pc:sldMkLst>
          <pc:docMk/>
          <pc:sldMk cId="3359394845" sldId="256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8:54:31.434" v="38" actId="20577"/>
          <ac:spMkLst>
            <pc:docMk/>
            <pc:sldMk cId="3359394845" sldId="256"/>
            <ac:spMk id="4" creationId="{7FCB3741-EE48-4ABC-90D4-5AC2B3F2250D}"/>
          </ac:spMkLst>
        </pc:spChg>
      </pc:sldChg>
      <pc:sldChg chg="modSp">
        <pc:chgData name="Steffen Larssen" userId="S::steffen.larssen_orkdalsregionen.com#ext#@finor.onmicrosoft.com::423017fd-76bd-47af-ab02-2a50ca634a4f" providerId="AD" clId="Web-{8AFD651C-D20B-412E-BCC7-7EBB615C3E3C}" dt="2021-09-21T08:54:01.293" v="37" actId="20577"/>
        <pc:sldMkLst>
          <pc:docMk/>
          <pc:sldMk cId="488450944" sldId="258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8:54:01.293" v="37" actId="20577"/>
          <ac:spMkLst>
            <pc:docMk/>
            <pc:sldMk cId="488450944" sldId="258"/>
            <ac:spMk id="6" creationId="{6AF9B23A-1CC0-406C-BE6F-F15A67C3FB14}"/>
          </ac:spMkLst>
        </pc:spChg>
      </pc:sldChg>
      <pc:sldChg chg="mod modShow">
        <pc:chgData name="Steffen Larssen" userId="S::steffen.larssen_orkdalsregionen.com#ext#@finor.onmicrosoft.com::423017fd-76bd-47af-ab02-2a50ca634a4f" providerId="AD" clId="Web-{8AFD651C-D20B-412E-BCC7-7EBB615C3E3C}" dt="2021-09-21T08:56:02.733" v="41"/>
        <pc:sldMkLst>
          <pc:docMk/>
          <pc:sldMk cId="1753140082" sldId="259"/>
        </pc:sldMkLst>
      </pc:sldChg>
      <pc:sldChg chg="modSp">
        <pc:chgData name="Steffen Larssen" userId="S::steffen.larssen_orkdalsregionen.com#ext#@finor.onmicrosoft.com::423017fd-76bd-47af-ab02-2a50ca634a4f" providerId="AD" clId="Web-{8AFD651C-D20B-412E-BCC7-7EBB615C3E3C}" dt="2021-09-21T08:53:38.323" v="34" actId="20577"/>
        <pc:sldMkLst>
          <pc:docMk/>
          <pc:sldMk cId="3488713911" sldId="263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8:53:38.323" v="34" actId="20577"/>
          <ac:spMkLst>
            <pc:docMk/>
            <pc:sldMk cId="3488713911" sldId="263"/>
            <ac:spMk id="3" creationId="{A3480CEF-8BFE-4685-AD3B-117C29DB7ECB}"/>
          </ac:spMkLst>
        </pc:spChg>
        <pc:spChg chg="mod">
          <ac:chgData name="Steffen Larssen" userId="S::steffen.larssen_orkdalsregionen.com#ext#@finor.onmicrosoft.com::423017fd-76bd-47af-ab02-2a50ca634a4f" providerId="AD" clId="Web-{8AFD651C-D20B-412E-BCC7-7EBB615C3E3C}" dt="2021-09-21T08:52:29.290" v="32" actId="1076"/>
          <ac:spMkLst>
            <pc:docMk/>
            <pc:sldMk cId="3488713911" sldId="263"/>
            <ac:spMk id="10" creationId="{869E0AAB-FA29-4484-B431-AC2F63AEAA1D}"/>
          </ac:spMkLst>
        </pc:spChg>
      </pc:sldChg>
      <pc:sldChg chg="modSp">
        <pc:chgData name="Steffen Larssen" userId="S::steffen.larssen_orkdalsregionen.com#ext#@finor.onmicrosoft.com::423017fd-76bd-47af-ab02-2a50ca634a4f" providerId="AD" clId="Web-{8AFD651C-D20B-412E-BCC7-7EBB615C3E3C}" dt="2021-09-21T08:49:55.162" v="3" actId="20577"/>
        <pc:sldMkLst>
          <pc:docMk/>
          <pc:sldMk cId="2910083602" sldId="264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8:49:55.162" v="3" actId="20577"/>
          <ac:spMkLst>
            <pc:docMk/>
            <pc:sldMk cId="2910083602" sldId="264"/>
            <ac:spMk id="3" creationId="{597D4CE4-BED9-4C2F-B407-5B29C6388E59}"/>
          </ac:spMkLst>
        </pc:spChg>
      </pc:sldChg>
      <pc:sldChg chg="mod modShow">
        <pc:chgData name="Steffen Larssen" userId="S::steffen.larssen_orkdalsregionen.com#ext#@finor.onmicrosoft.com::423017fd-76bd-47af-ab02-2a50ca634a4f" providerId="AD" clId="Web-{8AFD651C-D20B-412E-BCC7-7EBB615C3E3C}" dt="2021-09-21T08:56:16.968" v="42"/>
        <pc:sldMkLst>
          <pc:docMk/>
          <pc:sldMk cId="2548762318" sldId="268"/>
        </pc:sldMkLst>
      </pc:sldChg>
      <pc:sldChg chg="mod modShow">
        <pc:chgData name="Steffen Larssen" userId="S::steffen.larssen_orkdalsregionen.com#ext#@finor.onmicrosoft.com::423017fd-76bd-47af-ab02-2a50ca634a4f" providerId="AD" clId="Web-{8AFD651C-D20B-412E-BCC7-7EBB615C3E3C}" dt="2021-09-21T08:54:56.982" v="40"/>
        <pc:sldMkLst>
          <pc:docMk/>
          <pc:sldMk cId="1732257422" sldId="269"/>
        </pc:sldMkLst>
      </pc:sldChg>
      <pc:sldChg chg="mod modShow">
        <pc:chgData name="Steffen Larssen" userId="S::steffen.larssen_orkdalsregionen.com#ext#@finor.onmicrosoft.com::423017fd-76bd-47af-ab02-2a50ca634a4f" providerId="AD" clId="Web-{8AFD651C-D20B-412E-BCC7-7EBB615C3E3C}" dt="2021-09-21T08:54:47.497" v="39"/>
        <pc:sldMkLst>
          <pc:docMk/>
          <pc:sldMk cId="4081400020" sldId="270"/>
        </pc:sldMkLst>
      </pc:sldChg>
      <pc:sldChg chg="modSp">
        <pc:chgData name="Steffen Larssen" userId="S::steffen.larssen_orkdalsregionen.com#ext#@finor.onmicrosoft.com::423017fd-76bd-47af-ab02-2a50ca634a4f" providerId="AD" clId="Web-{8AFD651C-D20B-412E-BCC7-7EBB615C3E3C}" dt="2021-09-21T09:36:27.340" v="142" actId="14100"/>
        <pc:sldMkLst>
          <pc:docMk/>
          <pc:sldMk cId="186916515" sldId="271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9:36:27.340" v="142" actId="14100"/>
          <ac:spMkLst>
            <pc:docMk/>
            <pc:sldMk cId="186916515" sldId="271"/>
            <ac:spMk id="6" creationId="{EA84C95B-EAD1-4FEE-9739-3596108CC53B}"/>
          </ac:spMkLst>
        </pc:spChg>
        <pc:spChg chg="mod">
          <ac:chgData name="Steffen Larssen" userId="S::steffen.larssen_orkdalsregionen.com#ext#@finor.onmicrosoft.com::423017fd-76bd-47af-ab02-2a50ca634a4f" providerId="AD" clId="Web-{8AFD651C-D20B-412E-BCC7-7EBB615C3E3C}" dt="2021-09-21T09:35:46.979" v="133" actId="14100"/>
          <ac:spMkLst>
            <pc:docMk/>
            <pc:sldMk cId="186916515" sldId="271"/>
            <ac:spMk id="28" creationId="{5C9B99A9-DBE7-4ED5-9839-ED8229D7A281}"/>
          </ac:spMkLst>
        </pc:spChg>
      </pc:sldChg>
      <pc:sldChg chg="addSp delSp modSp add ord replId">
        <pc:chgData name="Steffen Larssen" userId="S::steffen.larssen_orkdalsregionen.com#ext#@finor.onmicrosoft.com::423017fd-76bd-47af-ab02-2a50ca634a4f" providerId="AD" clId="Web-{8AFD651C-D20B-412E-BCC7-7EBB615C3E3C}" dt="2021-09-21T09:39:08.094" v="151" actId="1076"/>
        <pc:sldMkLst>
          <pc:docMk/>
          <pc:sldMk cId="2668222429" sldId="272"/>
        </pc:sldMkLst>
        <pc:spChg chg="mod">
          <ac:chgData name="Steffen Larssen" userId="S::steffen.larssen_orkdalsregionen.com#ext#@finor.onmicrosoft.com::423017fd-76bd-47af-ab02-2a50ca634a4f" providerId="AD" clId="Web-{8AFD651C-D20B-412E-BCC7-7EBB615C3E3C}" dt="2021-09-21T09:26:03.965" v="84" actId="1076"/>
          <ac:spMkLst>
            <pc:docMk/>
            <pc:sldMk cId="2668222429" sldId="272"/>
            <ac:spMk id="3" creationId="{597D4CE4-BED9-4C2F-B407-5B29C6388E59}"/>
          </ac:spMkLst>
        </pc:spChg>
        <pc:spChg chg="del">
          <ac:chgData name="Steffen Larssen" userId="S::steffen.larssen_orkdalsregionen.com#ext#@finor.onmicrosoft.com::423017fd-76bd-47af-ab02-2a50ca634a4f" providerId="AD" clId="Web-{8AFD651C-D20B-412E-BCC7-7EBB615C3E3C}" dt="2021-09-21T09:13:18.947" v="45"/>
          <ac:spMkLst>
            <pc:docMk/>
            <pc:sldMk cId="2668222429" sldId="272"/>
            <ac:spMk id="19" creationId="{10B775F8-A996-4172-8933-2C5172D7B526}"/>
          </ac:spMkLst>
        </pc:spChg>
        <pc:spChg chg="del">
          <ac:chgData name="Steffen Larssen" userId="S::steffen.larssen_orkdalsregionen.com#ext#@finor.onmicrosoft.com::423017fd-76bd-47af-ab02-2a50ca634a4f" providerId="AD" clId="Web-{8AFD651C-D20B-412E-BCC7-7EBB615C3E3C}" dt="2021-09-21T09:13:30.010" v="47"/>
          <ac:spMkLst>
            <pc:docMk/>
            <pc:sldMk cId="2668222429" sldId="272"/>
            <ac:spMk id="20" creationId="{EAA98C96-3903-4F83-B485-0CD6A446DE7F}"/>
          </ac:spMkLst>
        </pc:spChg>
        <pc:spChg chg="del">
          <ac:chgData name="Steffen Larssen" userId="S::steffen.larssen_orkdalsregionen.com#ext#@finor.onmicrosoft.com::423017fd-76bd-47af-ab02-2a50ca634a4f" providerId="AD" clId="Web-{8AFD651C-D20B-412E-BCC7-7EBB615C3E3C}" dt="2021-09-21T09:13:20.885" v="46"/>
          <ac:spMkLst>
            <pc:docMk/>
            <pc:sldMk cId="2668222429" sldId="272"/>
            <ac:spMk id="21" creationId="{44EEFD48-CF17-4109-8452-7E90D238E662}"/>
          </ac:spMkLst>
        </pc:spChg>
        <pc:spChg chg="del">
          <ac:chgData name="Steffen Larssen" userId="S::steffen.larssen_orkdalsregionen.com#ext#@finor.onmicrosoft.com::423017fd-76bd-47af-ab02-2a50ca634a4f" providerId="AD" clId="Web-{8AFD651C-D20B-412E-BCC7-7EBB615C3E3C}" dt="2021-09-21T09:13:35.619" v="48"/>
          <ac:spMkLst>
            <pc:docMk/>
            <pc:sldMk cId="2668222429" sldId="272"/>
            <ac:spMk id="22" creationId="{288C6940-8D7B-4347-AEAA-1A2982AD5E16}"/>
          </ac:spMkLst>
        </pc:spChg>
        <pc:spChg chg="del">
          <ac:chgData name="Steffen Larssen" userId="S::steffen.larssen_orkdalsregionen.com#ext#@finor.onmicrosoft.com::423017fd-76bd-47af-ab02-2a50ca634a4f" providerId="AD" clId="Web-{8AFD651C-D20B-412E-BCC7-7EBB615C3E3C}" dt="2021-09-21T09:13:37.854" v="49"/>
          <ac:spMkLst>
            <pc:docMk/>
            <pc:sldMk cId="2668222429" sldId="272"/>
            <ac:spMk id="23" creationId="{C84A6B9D-E862-4B81-AED3-3819B897A6F1}"/>
          </ac:spMkLst>
        </pc:spChg>
        <pc:grpChg chg="del">
          <ac:chgData name="Steffen Larssen" userId="S::steffen.larssen_orkdalsregionen.com#ext#@finor.onmicrosoft.com::423017fd-76bd-47af-ab02-2a50ca634a4f" providerId="AD" clId="Web-{8AFD651C-D20B-412E-BCC7-7EBB615C3E3C}" dt="2021-09-21T09:13:15.541" v="44"/>
          <ac:grpSpMkLst>
            <pc:docMk/>
            <pc:sldMk cId="2668222429" sldId="272"/>
            <ac:grpSpMk id="18" creationId="{4F777AC9-F62F-4292-9D4A-53EB03AD0DC8}"/>
          </ac:grpSpMkLst>
        </pc:grpChg>
        <pc:picChg chg="add mod">
          <ac:chgData name="Steffen Larssen" userId="S::steffen.larssen_orkdalsregionen.com#ext#@finor.onmicrosoft.com::423017fd-76bd-47af-ab02-2a50ca634a4f" providerId="AD" clId="Web-{8AFD651C-D20B-412E-BCC7-7EBB615C3E3C}" dt="2021-09-21T09:38:58.703" v="148" actId="1076"/>
          <ac:picMkLst>
            <pc:docMk/>
            <pc:sldMk cId="2668222429" sldId="272"/>
            <ac:picMk id="2" creationId="{701581CE-0756-4877-968B-CAB1341AEBC6}"/>
          </ac:picMkLst>
        </pc:picChg>
        <pc:picChg chg="add mod ord">
          <ac:chgData name="Steffen Larssen" userId="S::steffen.larssen_orkdalsregionen.com#ext#@finor.onmicrosoft.com::423017fd-76bd-47af-ab02-2a50ca634a4f" providerId="AD" clId="Web-{8AFD651C-D20B-412E-BCC7-7EBB615C3E3C}" dt="2021-09-21T09:39:08.094" v="151" actId="1076"/>
          <ac:picMkLst>
            <pc:docMk/>
            <pc:sldMk cId="2668222429" sldId="272"/>
            <ac:picMk id="4" creationId="{00971824-8484-4C2A-A3F5-7F62658CC29E}"/>
          </ac:picMkLst>
        </pc:picChg>
        <pc:picChg chg="add mod ord">
          <ac:chgData name="Steffen Larssen" userId="S::steffen.larssen_orkdalsregionen.com#ext#@finor.onmicrosoft.com::423017fd-76bd-47af-ab02-2a50ca634a4f" providerId="AD" clId="Web-{8AFD651C-D20B-412E-BCC7-7EBB615C3E3C}" dt="2021-09-21T09:38:39.593" v="144" actId="1076"/>
          <ac:picMkLst>
            <pc:docMk/>
            <pc:sldMk cId="2668222429" sldId="272"/>
            <ac:picMk id="6" creationId="{1E5A07F4-A945-4D4D-B547-D8403DF26726}"/>
          </ac:picMkLst>
        </pc:picChg>
        <pc:picChg chg="add mod">
          <ac:chgData name="Steffen Larssen" userId="S::steffen.larssen_orkdalsregionen.com#ext#@finor.onmicrosoft.com::423017fd-76bd-47af-ab02-2a50ca634a4f" providerId="AD" clId="Web-{8AFD651C-D20B-412E-BCC7-7EBB615C3E3C}" dt="2021-09-21T09:38:42.702" v="145" actId="1076"/>
          <ac:picMkLst>
            <pc:docMk/>
            <pc:sldMk cId="2668222429" sldId="272"/>
            <ac:picMk id="10" creationId="{B62E636E-7117-4DE3-AFD7-5D56AC594D04}"/>
          </ac:picMkLst>
        </pc:picChg>
        <pc:picChg chg="add mod">
          <ac:chgData name="Steffen Larssen" userId="S::steffen.larssen_orkdalsregionen.com#ext#@finor.onmicrosoft.com::423017fd-76bd-47af-ab02-2a50ca634a4f" providerId="AD" clId="Web-{8AFD651C-D20B-412E-BCC7-7EBB615C3E3C}" dt="2021-09-21T09:38:53.171" v="147" actId="1076"/>
          <ac:picMkLst>
            <pc:docMk/>
            <pc:sldMk cId="2668222429" sldId="272"/>
            <ac:picMk id="12" creationId="{2737109D-E9C9-4050-A2C7-67289C1D6F87}"/>
          </ac:picMkLst>
        </pc:picChg>
        <pc:picChg chg="add mod">
          <ac:chgData name="Steffen Larssen" userId="S::steffen.larssen_orkdalsregionen.com#ext#@finor.onmicrosoft.com::423017fd-76bd-47af-ab02-2a50ca634a4f" providerId="AD" clId="Web-{8AFD651C-D20B-412E-BCC7-7EBB615C3E3C}" dt="2021-09-21T09:38:48.343" v="146" actId="1076"/>
          <ac:picMkLst>
            <pc:docMk/>
            <pc:sldMk cId="2668222429" sldId="272"/>
            <ac:picMk id="14" creationId="{D20D3CE0-2CD6-43AB-AB4C-D81C0DC24F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52386-6032-463D-8EA3-4AF2C3C852A2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4936B-9EDB-4DFE-B845-67B71EF302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83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B61472-481A-4E9D-90D7-9AD2B5FE6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CF0A9BE-D4A3-4E1D-827C-C43DCCC0E2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9BDB77-FCDF-4709-BDD7-0C98D918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700FDB-CB2C-4373-BFCB-206FAAF9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1E294C-0C7A-4FB1-BF4D-CF3A974A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655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547EF-8A87-4995-852F-A8846C1A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E9CCC13-19B4-4DA0-B87F-B3A068B4C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E54E54-B096-41F5-9DBB-72EDBF6E0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EC3AB7-BBDC-42EC-856F-B8C06F22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B9E46EC-EF47-417F-8524-21B14E2E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62327D-02DE-4942-8DCE-F76F5428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84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90BFAB-C8DA-4308-9D5B-8A41F394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B344C0D-B9A8-48CD-A164-31728C795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A68B55-EC82-4FAD-952E-D9B7FBFF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5A9F75-4C8E-4116-AF79-E5928620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698741F-8730-46C8-B751-C807468F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33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FBD321B-D4F5-4853-B8FA-9F01F48F9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EA410BE-2461-4C03-A761-071F71CF5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57ABE2-70FD-4638-ACC1-0DA42CD7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AA35780-D095-422F-AB27-2FB8934A8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64641A-1FC5-48ED-9279-2F822949C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6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D051D1-E895-44D0-A51D-294D5CCF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E76101-A2F5-4036-8559-51192A32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F8990E0-1A33-4881-8A0B-BF283CE4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0584B56-A49C-42EB-89DD-74DA37C3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20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2249BD-A43D-4DF1-A101-43FC5C59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F79F1-4245-4AEF-99F7-4E5993466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D460AB-B07D-4704-A999-61AE7172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165A9D-8961-4EB6-88BE-51DE576F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B9EE12-6A63-4B49-9208-F61AB08E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78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29E86-6F18-4E4B-88D6-EF23522E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FCFC7B3-FC2D-4893-AAEB-A1C64105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5BBA60-9315-4BC5-8984-284639653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533599-D164-4DBD-9915-FB9259D4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5F04BD-D4F1-43C3-A1BD-4C1B1834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58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41445A-811B-480F-9BB7-E0B3F202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05AA50-DA9D-4CFD-8207-7BBCE5536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D8032CA-49B7-4083-AF43-B07033629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6E7434-BF47-443E-B5FA-0976FCBE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530E27-CB28-45AB-ABEE-828CF260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967680C-EAFA-4535-986F-8A2FA8B4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72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1C5AF-1CA4-4EB9-AEF9-BA913BBF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A1269B7-2BB6-4986-B378-9538EAE3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1C7B80-99B7-4C3F-834E-3870EC1B3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7FBF4FD-7E57-4F98-9156-A4642F297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B5E976E-1986-41F3-8265-02649095F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EBB9C28-9564-4A22-B4D8-C9D5C8AB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0B2670C-D2B1-419D-9532-63FBA448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680C95B-4129-4C32-A43E-4C84D9ED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A10F3F-75BA-4CDC-9A86-A7264AD3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A0435AD-DE0E-4F68-8066-0FC5FC0C8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075141B-4B12-4BC5-AB53-70DD62F0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C243BD-0FC9-47F8-91E8-6BFBFC7A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54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76E8F8E-6465-4A37-A9A0-D7EFC375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5F5F653-8E58-49AE-A786-C7019703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0F2BEB4-382E-4E29-B111-A1675493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69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714B7-25ED-452E-9E33-08B1FBA0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496461-B11F-44A2-9758-782661F94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71A0533-00AE-469D-8276-3A6464C1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E45ACC3-93EF-4764-9FE9-D69B7BAA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D4E8C1-5749-4431-B00B-49EF5025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9E00DC5-9847-4844-87EA-D5864131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21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98771B-32E3-4FC1-A803-7754F2D0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41DE7F-6968-4E7F-95AE-DBCF1DAC5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394D49-464E-4005-8BB4-ABD0CDB60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C9231-838A-4A03-B4BE-D03CCC47DA0F}" type="datetimeFigureOut">
              <a:rPr lang="nb-NO" smtClean="0"/>
              <a:t>14.02.2022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F8705E-7C98-46E4-9778-4BB8705BF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4F9967-1D76-4D41-B2B5-C726E883E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8F7F-BC90-4B17-956E-FB569C146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0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1.png"/><Relationship Id="rId18" Type="http://schemas.openxmlformats.org/officeDocument/2006/relationships/image" Target="../media/image29.svg"/><Relationship Id="rId3" Type="http://schemas.openxmlformats.org/officeDocument/2006/relationships/image" Target="../media/image2.jpe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21.sv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0.png"/><Relationship Id="rId18" Type="http://schemas.openxmlformats.org/officeDocument/2006/relationships/image" Target="../media/image29.svg"/><Relationship Id="rId3" Type="http://schemas.openxmlformats.org/officeDocument/2006/relationships/image" Target="../media/image2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23.svg"/><Relationship Id="rId17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21.svg"/><Relationship Id="rId19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8.png"/><Relationship Id="rId18" Type="http://schemas.openxmlformats.org/officeDocument/2006/relationships/image" Target="../media/image29.svg"/><Relationship Id="rId3" Type="http://schemas.openxmlformats.org/officeDocument/2006/relationships/image" Target="../media/image2.jpeg"/><Relationship Id="rId21" Type="http://schemas.openxmlformats.org/officeDocument/2006/relationships/image" Target="../media/image42.png"/><Relationship Id="rId7" Type="http://schemas.openxmlformats.org/officeDocument/2006/relationships/image" Target="../media/image36.png"/><Relationship Id="rId12" Type="http://schemas.openxmlformats.org/officeDocument/2006/relationships/image" Target="../media/image23.sv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11" Type="http://schemas.openxmlformats.org/officeDocument/2006/relationships/image" Target="../media/image37.png"/><Relationship Id="rId5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21.svg"/><Relationship Id="rId19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28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11.jpe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0C535DF-87EB-4F52-90A2-CC7A213A7A11}"/>
              </a:ext>
            </a:extLst>
          </p:cNvPr>
          <p:cNvSpPr txBox="1"/>
          <p:nvPr/>
        </p:nvSpPr>
        <p:spPr>
          <a:xfrm>
            <a:off x="1013631" y="1102554"/>
            <a:ext cx="101676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latin typeface="Abadi Extra Light"/>
              </a:rPr>
              <a:t>Forprosjekt: Lønnsom og lokal sirkulærøkonomi</a:t>
            </a: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5222D6E-1A06-4F2E-8649-3A9A7311D5F7}"/>
              </a:ext>
            </a:extLst>
          </p:cNvPr>
          <p:cNvSpPr txBox="1"/>
          <p:nvPr/>
        </p:nvSpPr>
        <p:spPr>
          <a:xfrm>
            <a:off x="2015365" y="6211669"/>
            <a:ext cx="81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>
                <a:latin typeface="Abadi Extra Light" panose="020B0204020104020204" pitchFamily="34" charset="0"/>
              </a:rPr>
              <a:t>Fosen 		Orkland 		</a:t>
            </a:r>
            <a:r>
              <a:rPr lang="nb-NO">
                <a:latin typeface="Abadi Extra Light" panose="020B0204020104020204" pitchFamily="34" charset="0"/>
              </a:rPr>
              <a:t>Skaun	 	Rindal	 	</a:t>
            </a:r>
            <a:r>
              <a:rPr lang="nb-NO" sz="1800">
                <a:latin typeface="Abadi Extra Light" panose="020B0204020104020204" pitchFamily="34" charset="0"/>
              </a:rPr>
              <a:t>Hitra</a:t>
            </a:r>
          </a:p>
          <a:p>
            <a:endParaRPr lang="nb-NO"/>
          </a:p>
        </p:txBody>
      </p:sp>
      <p:pic>
        <p:nvPicPr>
          <p:cNvPr id="4" name="Bilde 3" descr="Et bilde som inneholder himmel, utendørs, solnedgang, natur&#10;&#10;Automatisk generert beskrivelse">
            <a:extLst>
              <a:ext uri="{FF2B5EF4-FFF2-40B4-BE49-F238E27FC236}">
                <a16:creationId xmlns:a16="http://schemas.microsoft.com/office/drawing/2014/main" id="{04BF3B89-F401-4940-9065-ADE8B073C54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90" y="2458511"/>
            <a:ext cx="5294576" cy="35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4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520810" y="879227"/>
            <a:ext cx="111503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 b="1" dirty="0">
                <a:latin typeface="Abadi Extra Light"/>
              </a:rPr>
              <a:t>Innholdet er delt i 7 ulike moduler:</a:t>
            </a:r>
            <a:endParaRPr lang="nb-NO" sz="3200" b="1" dirty="0">
              <a:latin typeface="Abadi Extra Light" panose="020B0204020104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D387F1D-B417-4B40-8A35-56D7ABE4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243CF7-E4FB-473B-9D8B-7BC7B0DB3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B8513658-759B-4DE1-9768-5E4AE0DEA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516D423-5E4F-4C96-B574-F5F8B4E7F5B9}"/>
              </a:ext>
            </a:extLst>
          </p:cNvPr>
          <p:cNvSpPr/>
          <p:nvPr/>
        </p:nvSpPr>
        <p:spPr>
          <a:xfrm>
            <a:off x="1492031" y="2134607"/>
            <a:ext cx="2607547" cy="1499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MODUL 1</a:t>
            </a:r>
          </a:p>
          <a:p>
            <a:pPr algn="ctr"/>
            <a:r>
              <a:rPr lang="nb-NO"/>
              <a:t>TEORI OG MODELLER FOR SIRKULÆRØKONOMI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A2368C7-40FE-45E0-A8CD-764524833301}"/>
              </a:ext>
            </a:extLst>
          </p:cNvPr>
          <p:cNvSpPr/>
          <p:nvPr/>
        </p:nvSpPr>
        <p:spPr>
          <a:xfrm>
            <a:off x="4743511" y="2130565"/>
            <a:ext cx="2607547" cy="1499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MODUL 2</a:t>
            </a:r>
          </a:p>
          <a:p>
            <a:pPr algn="ctr"/>
            <a:r>
              <a:rPr lang="nb-NO">
                <a:solidFill>
                  <a:schemeClr val="tx1"/>
                </a:solidFill>
              </a:rPr>
              <a:t>SIRKULÆRØKONOMI I PRAKSIS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557CFBC-CFA5-4058-A525-490564E5C760}"/>
              </a:ext>
            </a:extLst>
          </p:cNvPr>
          <p:cNvSpPr/>
          <p:nvPr/>
        </p:nvSpPr>
        <p:spPr>
          <a:xfrm>
            <a:off x="7994992" y="2161519"/>
            <a:ext cx="2607547" cy="14997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MODUL 3</a:t>
            </a:r>
          </a:p>
          <a:p>
            <a:pPr algn="ctr"/>
            <a:r>
              <a:rPr lang="nb-NO">
                <a:solidFill>
                  <a:schemeClr val="tx1"/>
                </a:solidFill>
              </a:rPr>
              <a:t>MARKEDS-TILNÆRMINGEN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D2CC93-6434-4D81-A78D-C342688B8787}"/>
              </a:ext>
            </a:extLst>
          </p:cNvPr>
          <p:cNvSpPr/>
          <p:nvPr/>
        </p:nvSpPr>
        <p:spPr>
          <a:xfrm>
            <a:off x="479837" y="4168234"/>
            <a:ext cx="2607547" cy="14997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MODUL 4</a:t>
            </a:r>
          </a:p>
          <a:p>
            <a:pPr algn="ctr"/>
            <a:r>
              <a:rPr lang="nb-NO"/>
              <a:t>KOMPETANSE OG ARBEIDSKRAFT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131C7BD-660D-44C6-B38C-0FC1345843B6}"/>
              </a:ext>
            </a:extLst>
          </p:cNvPr>
          <p:cNvSpPr/>
          <p:nvPr/>
        </p:nvSpPr>
        <p:spPr>
          <a:xfrm>
            <a:off x="3421583" y="4168234"/>
            <a:ext cx="2607547" cy="14997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MODUL 5 </a:t>
            </a:r>
          </a:p>
          <a:p>
            <a:pPr algn="ctr"/>
            <a:r>
              <a:rPr lang="nb-NO"/>
              <a:t>POLITIKK OG OFFENTLIGE RAMME-BETINGELSER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02F9914-D756-470C-966A-0B476D283FF2}"/>
              </a:ext>
            </a:extLst>
          </p:cNvPr>
          <p:cNvSpPr/>
          <p:nvPr/>
        </p:nvSpPr>
        <p:spPr>
          <a:xfrm>
            <a:off x="6368495" y="4168234"/>
            <a:ext cx="2607547" cy="1499716"/>
          </a:xfrm>
          <a:prstGeom prst="rect">
            <a:avLst/>
          </a:prstGeom>
          <a:solidFill>
            <a:srgbClr val="2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MODUL 6 </a:t>
            </a:r>
          </a:p>
          <a:p>
            <a:pPr algn="ctr"/>
            <a:r>
              <a:rPr lang="nb-NO"/>
              <a:t>MÅLING OG RAPPORTERING PÅ BEDRIFTSNIVÅ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30887-3930-4264-8760-704DDD7B6D43}"/>
              </a:ext>
            </a:extLst>
          </p:cNvPr>
          <p:cNvSpPr/>
          <p:nvPr/>
        </p:nvSpPr>
        <p:spPr>
          <a:xfrm>
            <a:off x="9333819" y="4168234"/>
            <a:ext cx="2607547" cy="14997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tx1"/>
                </a:solidFill>
              </a:rPr>
              <a:t>MODUL 7 SUKSESSHISTORIER</a:t>
            </a:r>
          </a:p>
        </p:txBody>
      </p:sp>
      <p:pic>
        <p:nvPicPr>
          <p:cNvPr id="19" name="Grafikk 18" descr="Kunstig intelligens med heldekkende fyll">
            <a:extLst>
              <a:ext uri="{FF2B5EF4-FFF2-40B4-BE49-F238E27FC236}">
                <a16:creationId xmlns:a16="http://schemas.microsoft.com/office/drawing/2014/main" id="{CCF46D86-E07B-4C9B-8773-B56960149B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89461" y="2158765"/>
            <a:ext cx="583523" cy="583523"/>
          </a:xfrm>
          <a:prstGeom prst="rect">
            <a:avLst/>
          </a:prstGeom>
        </p:spPr>
      </p:pic>
      <p:pic>
        <p:nvPicPr>
          <p:cNvPr id="23" name="Grafikk 22" descr="Sirkler med piler med heldekkende fyll">
            <a:extLst>
              <a:ext uri="{FF2B5EF4-FFF2-40B4-BE49-F238E27FC236}">
                <a16:creationId xmlns:a16="http://schemas.microsoft.com/office/drawing/2014/main" id="{3121341B-6818-4A32-B8A1-A7D0049C03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818998" y="2130565"/>
            <a:ext cx="651117" cy="651117"/>
          </a:xfrm>
          <a:prstGeom prst="rect">
            <a:avLst/>
          </a:prstGeom>
        </p:spPr>
      </p:pic>
      <p:pic>
        <p:nvPicPr>
          <p:cNvPr id="25" name="Grafikk 24" descr="Ambisjon med heldekkende fyll">
            <a:extLst>
              <a:ext uri="{FF2B5EF4-FFF2-40B4-BE49-F238E27FC236}">
                <a16:creationId xmlns:a16="http://schemas.microsoft.com/office/drawing/2014/main" id="{E33B22E7-472E-4CE3-961F-42F76352617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95612" y="4268266"/>
            <a:ext cx="607555" cy="607555"/>
          </a:xfrm>
          <a:prstGeom prst="rect">
            <a:avLst/>
          </a:prstGeom>
        </p:spPr>
      </p:pic>
      <p:pic>
        <p:nvPicPr>
          <p:cNvPr id="27" name="Grafikk 26" descr="Gruppe idédugnad med heldekkende fyll">
            <a:extLst>
              <a:ext uri="{FF2B5EF4-FFF2-40B4-BE49-F238E27FC236}">
                <a16:creationId xmlns:a16="http://schemas.microsoft.com/office/drawing/2014/main" id="{B388C236-98EE-49C8-B3E9-AA5F9B060BA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0810" y="4168234"/>
            <a:ext cx="674944" cy="674944"/>
          </a:xfrm>
          <a:prstGeom prst="rect">
            <a:avLst/>
          </a:prstGeom>
        </p:spPr>
      </p:pic>
      <p:pic>
        <p:nvPicPr>
          <p:cNvPr id="33" name="Grafikk 32" descr="Åpen dør med heldekkende fyll">
            <a:extLst>
              <a:ext uri="{FF2B5EF4-FFF2-40B4-BE49-F238E27FC236}">
                <a16:creationId xmlns:a16="http://schemas.microsoft.com/office/drawing/2014/main" id="{2DB185D0-4051-49FA-9785-6F718E04038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482907" y="4326524"/>
            <a:ext cx="443962" cy="443962"/>
          </a:xfrm>
          <a:prstGeom prst="rect">
            <a:avLst/>
          </a:prstGeom>
        </p:spPr>
      </p:pic>
      <p:pic>
        <p:nvPicPr>
          <p:cNvPr id="35" name="Grafikk 34" descr="Globus: Afrika og Europa med heldekkende fyll">
            <a:extLst>
              <a:ext uri="{FF2B5EF4-FFF2-40B4-BE49-F238E27FC236}">
                <a16:creationId xmlns:a16="http://schemas.microsoft.com/office/drawing/2014/main" id="{821F25B3-57B4-4F4D-9AA8-E23A9FCC7E8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734497" y="4192782"/>
            <a:ext cx="530624" cy="530624"/>
          </a:xfrm>
          <a:prstGeom prst="rect">
            <a:avLst/>
          </a:prstGeom>
        </p:spPr>
      </p:pic>
      <p:pic>
        <p:nvPicPr>
          <p:cNvPr id="37" name="Grafikk 36" descr="Blink med heldekkende fyll">
            <a:extLst>
              <a:ext uri="{FF2B5EF4-FFF2-40B4-BE49-F238E27FC236}">
                <a16:creationId xmlns:a16="http://schemas.microsoft.com/office/drawing/2014/main" id="{4AE9D59E-6348-4E86-ABC8-B4C05C237DE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429635" y="4232560"/>
            <a:ext cx="568594" cy="568594"/>
          </a:xfrm>
          <a:prstGeom prst="rect">
            <a:avLst/>
          </a:prstGeom>
        </p:spPr>
      </p:pic>
      <p:pic>
        <p:nvPicPr>
          <p:cNvPr id="39" name="Grafikk 38" descr="Rute (sti mellom to tegnestifter) med heldekkende fyll">
            <a:extLst>
              <a:ext uri="{FF2B5EF4-FFF2-40B4-BE49-F238E27FC236}">
                <a16:creationId xmlns:a16="http://schemas.microsoft.com/office/drawing/2014/main" id="{CDE30C5F-63CC-4B54-B42D-898171ED0E7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994992" y="2382488"/>
            <a:ext cx="624600" cy="624600"/>
          </a:xfrm>
          <a:prstGeom prst="rect">
            <a:avLst/>
          </a:prstGeom>
        </p:spPr>
      </p:pic>
      <p:pic>
        <p:nvPicPr>
          <p:cNvPr id="41" name="Grafikk 40" descr="Lån med heldekkende fyll">
            <a:extLst>
              <a:ext uri="{FF2B5EF4-FFF2-40B4-BE49-F238E27FC236}">
                <a16:creationId xmlns:a16="http://schemas.microsoft.com/office/drawing/2014/main" id="{06BE40DF-BA2C-4261-AE28-DA1C892FF45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426014" y="2207529"/>
            <a:ext cx="550028" cy="55002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E7D5575-EFCA-4CAB-9D4E-1F7BEE9714D8}"/>
              </a:ext>
            </a:extLst>
          </p:cNvPr>
          <p:cNvSpPr txBox="1"/>
          <p:nvPr/>
        </p:nvSpPr>
        <p:spPr>
          <a:xfrm>
            <a:off x="136776" y="6488692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nb-NO" sz="1400" dirty="0">
              <a:latin typeface="Abadi Extra Light" panose="020B0204020104020204" pitchFamily="34" charset="0"/>
            </a:endParaRPr>
          </a:p>
          <a:p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910083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197730" y="879227"/>
            <a:ext cx="1147346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 b="1" dirty="0">
                <a:latin typeface="Abadi Extra Light"/>
              </a:rPr>
              <a:t>Under gjennomføringen vil modulene kombineres / slås sammen.</a:t>
            </a:r>
          </a:p>
          <a:p>
            <a:pPr algn="ctr"/>
            <a:r>
              <a:rPr lang="nb-NO" sz="3200" b="1" dirty="0">
                <a:latin typeface="Abadi Extra Light"/>
              </a:rPr>
              <a:t>-I tillegg vil vi ha en digital innledning (eks.: infomateriale) og avrunding:</a:t>
            </a:r>
            <a:endParaRPr lang="nb-NO" sz="3200" b="1" dirty="0">
              <a:latin typeface="Abadi Extra Light" panose="020B0204020104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D387F1D-B417-4B40-8A35-56D7ABE4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243CF7-E4FB-473B-9D8B-7BC7B0DB3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B8513658-759B-4DE1-9768-5E4AE0DEA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A2368C7-40FE-45E0-A8CD-764524833301}"/>
              </a:ext>
            </a:extLst>
          </p:cNvPr>
          <p:cNvSpPr/>
          <p:nvPr/>
        </p:nvSpPr>
        <p:spPr>
          <a:xfrm>
            <a:off x="2611686" y="3827828"/>
            <a:ext cx="2003172" cy="1124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MODUL 2</a:t>
            </a:r>
          </a:p>
          <a:p>
            <a:pPr algn="ctr"/>
            <a:r>
              <a:rPr lang="nb-NO" sz="1600" dirty="0">
                <a:solidFill>
                  <a:schemeClr val="tx1"/>
                </a:solidFill>
              </a:rPr>
              <a:t>SIRKULÆRØKONOMI I PRAKSIS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557CFBC-CFA5-4058-A525-490564E5C760}"/>
              </a:ext>
            </a:extLst>
          </p:cNvPr>
          <p:cNvSpPr/>
          <p:nvPr/>
        </p:nvSpPr>
        <p:spPr>
          <a:xfrm>
            <a:off x="4961438" y="3827828"/>
            <a:ext cx="2005944" cy="1157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nb-NO" sz="1600" dirty="0">
                <a:solidFill>
                  <a:schemeClr val="tx1"/>
                </a:solidFill>
              </a:rPr>
              <a:t>MODUL 3</a:t>
            </a:r>
            <a:endParaRPr lang="nb-NO" dirty="0"/>
          </a:p>
          <a:p>
            <a:pPr algn="r"/>
            <a:r>
              <a:rPr lang="nb-NO" sz="1600" dirty="0">
                <a:solidFill>
                  <a:schemeClr val="tx1"/>
                </a:solidFill>
              </a:rPr>
              <a:t>MARKEDS-</a:t>
            </a:r>
          </a:p>
          <a:p>
            <a:pPr algn="r"/>
            <a:r>
              <a:rPr lang="nb-NO" sz="1600" dirty="0">
                <a:solidFill>
                  <a:schemeClr val="tx1"/>
                </a:solidFill>
                <a:cs typeface="Calibri" panose="020F0502020204030204"/>
              </a:rPr>
              <a:t>TILNÆRMING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D2CC93-6434-4D81-A78D-C342688B8787}"/>
              </a:ext>
            </a:extLst>
          </p:cNvPr>
          <p:cNvSpPr/>
          <p:nvPr/>
        </p:nvSpPr>
        <p:spPr>
          <a:xfrm>
            <a:off x="4961438" y="2474786"/>
            <a:ext cx="1991941" cy="10645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600" dirty="0"/>
              <a:t>MODUL 4</a:t>
            </a:r>
            <a:endParaRPr lang="nb-NO" sz="1600" dirty="0">
              <a:cs typeface="Calibri"/>
            </a:endParaRPr>
          </a:p>
          <a:p>
            <a:pPr algn="ctr"/>
            <a:r>
              <a:rPr lang="nb-NO" sz="1600" dirty="0"/>
              <a:t>KOMPETANSE OG ARBEIDSKRAFT</a:t>
            </a:r>
            <a:endParaRPr lang="nb-NO" sz="1600" dirty="0">
              <a:cs typeface="Calibri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131C7BD-660D-44C6-B38C-0FC1345843B6}"/>
              </a:ext>
            </a:extLst>
          </p:cNvPr>
          <p:cNvSpPr/>
          <p:nvPr/>
        </p:nvSpPr>
        <p:spPr>
          <a:xfrm>
            <a:off x="7217009" y="3853556"/>
            <a:ext cx="2005944" cy="10986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nb-NO" sz="1600" dirty="0"/>
              <a:t>MODUL 5 </a:t>
            </a:r>
            <a:endParaRPr lang="nb-NO" dirty="0"/>
          </a:p>
          <a:p>
            <a:pPr algn="r"/>
            <a:r>
              <a:rPr lang="nb-NO" sz="1600" dirty="0"/>
              <a:t>POLITIKK OG OFFENLTIGE RAMMEBETINGELSER</a:t>
            </a:r>
            <a:endParaRPr lang="nb-NO" sz="1600" dirty="0">
              <a:cs typeface="Calibri" panose="020F0502020204030204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02F9914-D756-470C-966A-0B476D283FF2}"/>
              </a:ext>
            </a:extLst>
          </p:cNvPr>
          <p:cNvSpPr/>
          <p:nvPr/>
        </p:nvSpPr>
        <p:spPr>
          <a:xfrm>
            <a:off x="7217009" y="2476740"/>
            <a:ext cx="1958381" cy="1124332"/>
          </a:xfrm>
          <a:prstGeom prst="rect">
            <a:avLst/>
          </a:prstGeom>
          <a:solidFill>
            <a:srgbClr val="2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/>
              <a:t>MODUL 6 </a:t>
            </a:r>
          </a:p>
          <a:p>
            <a:pPr algn="ctr"/>
            <a:r>
              <a:rPr lang="nb-NO" sz="1600" dirty="0"/>
              <a:t>MÅLING OG RAPPORTERING PÅ BEDRIFTSNIVÅ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30887-3930-4264-8760-704DDD7B6D43}"/>
              </a:ext>
            </a:extLst>
          </p:cNvPr>
          <p:cNvSpPr/>
          <p:nvPr/>
        </p:nvSpPr>
        <p:spPr>
          <a:xfrm>
            <a:off x="2611687" y="5050663"/>
            <a:ext cx="6611266" cy="14997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MODUL 7 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SUKSESSHISTORIER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D455148A-2D76-45E0-BC23-BE450128F590}"/>
              </a:ext>
            </a:extLst>
          </p:cNvPr>
          <p:cNvGrpSpPr/>
          <p:nvPr/>
        </p:nvGrpSpPr>
        <p:grpSpPr>
          <a:xfrm>
            <a:off x="2645280" y="2474786"/>
            <a:ext cx="1882721" cy="1067721"/>
            <a:chOff x="1382881" y="2134607"/>
            <a:chExt cx="2716697" cy="1658033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516D423-5E4F-4C96-B574-F5F8B4E7F5B9}"/>
                </a:ext>
              </a:extLst>
            </p:cNvPr>
            <p:cNvSpPr/>
            <p:nvPr/>
          </p:nvSpPr>
          <p:spPr>
            <a:xfrm>
              <a:off x="1382881" y="2134607"/>
              <a:ext cx="2716697" cy="16580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MODUL 1</a:t>
              </a:r>
            </a:p>
            <a:p>
              <a:pPr algn="ctr"/>
              <a:r>
                <a:rPr lang="nb-NO" dirty="0"/>
                <a:t>TEORIER OG MODELLER</a:t>
              </a:r>
            </a:p>
          </p:txBody>
        </p:sp>
        <p:pic>
          <p:nvPicPr>
            <p:cNvPr id="19" name="Grafikk 18" descr="Kunstig intelligens med heldekkende fyll">
              <a:extLst>
                <a:ext uri="{FF2B5EF4-FFF2-40B4-BE49-F238E27FC236}">
                  <a16:creationId xmlns:a16="http://schemas.microsoft.com/office/drawing/2014/main" id="{CCF46D86-E07B-4C9B-8773-B56960149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448305" y="2134779"/>
              <a:ext cx="583523" cy="583522"/>
            </a:xfrm>
            <a:prstGeom prst="rect">
              <a:avLst/>
            </a:prstGeom>
          </p:spPr>
        </p:pic>
      </p:grpSp>
      <p:pic>
        <p:nvPicPr>
          <p:cNvPr id="23" name="Grafikk 22" descr="Sirkler med piler med heldekkende fyll">
            <a:extLst>
              <a:ext uri="{FF2B5EF4-FFF2-40B4-BE49-F238E27FC236}">
                <a16:creationId xmlns:a16="http://schemas.microsoft.com/office/drawing/2014/main" id="{3121341B-6818-4A32-B8A1-A7D0049C03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60725" y="3820264"/>
            <a:ext cx="481493" cy="476343"/>
          </a:xfrm>
          <a:prstGeom prst="rect">
            <a:avLst/>
          </a:prstGeom>
        </p:spPr>
      </p:pic>
      <p:pic>
        <p:nvPicPr>
          <p:cNvPr id="25" name="Grafikk 24" descr="Ambisjon med heldekkende fyll">
            <a:extLst>
              <a:ext uri="{FF2B5EF4-FFF2-40B4-BE49-F238E27FC236}">
                <a16:creationId xmlns:a16="http://schemas.microsoft.com/office/drawing/2014/main" id="{E33B22E7-472E-4CE3-961F-42F76352617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18845" y="5207470"/>
            <a:ext cx="478839" cy="483988"/>
          </a:xfrm>
          <a:prstGeom prst="rect">
            <a:avLst/>
          </a:prstGeom>
        </p:spPr>
      </p:pic>
      <p:pic>
        <p:nvPicPr>
          <p:cNvPr id="27" name="Grafikk 26" descr="Gruppe idédugnad med heldekkende fyll">
            <a:extLst>
              <a:ext uri="{FF2B5EF4-FFF2-40B4-BE49-F238E27FC236}">
                <a16:creationId xmlns:a16="http://schemas.microsoft.com/office/drawing/2014/main" id="{B388C236-98EE-49C8-B3E9-AA5F9B060BA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55692" y="2441603"/>
            <a:ext cx="393177" cy="393177"/>
          </a:xfrm>
          <a:prstGeom prst="rect">
            <a:avLst/>
          </a:prstGeom>
        </p:spPr>
      </p:pic>
      <p:pic>
        <p:nvPicPr>
          <p:cNvPr id="33" name="Grafikk 32" descr="Åpen dør med heldekkende fyll">
            <a:extLst>
              <a:ext uri="{FF2B5EF4-FFF2-40B4-BE49-F238E27FC236}">
                <a16:creationId xmlns:a16="http://schemas.microsoft.com/office/drawing/2014/main" id="{2DB185D0-4051-49FA-9785-6F718E04038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25928" y="4002090"/>
            <a:ext cx="350269" cy="350269"/>
          </a:xfrm>
          <a:prstGeom prst="rect">
            <a:avLst/>
          </a:prstGeom>
        </p:spPr>
      </p:pic>
      <p:pic>
        <p:nvPicPr>
          <p:cNvPr id="35" name="Grafikk 34" descr="Globus: Afrika og Europa med heldekkende fyll">
            <a:extLst>
              <a:ext uri="{FF2B5EF4-FFF2-40B4-BE49-F238E27FC236}">
                <a16:creationId xmlns:a16="http://schemas.microsoft.com/office/drawing/2014/main" id="{821F25B3-57B4-4F4D-9AA8-E23A9FCC7E8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662113" y="3820263"/>
            <a:ext cx="431947" cy="431947"/>
          </a:xfrm>
          <a:prstGeom prst="rect">
            <a:avLst/>
          </a:prstGeom>
        </p:spPr>
      </p:pic>
      <p:pic>
        <p:nvPicPr>
          <p:cNvPr id="37" name="Grafikk 36" descr="Blink med heldekkende fyll">
            <a:extLst>
              <a:ext uri="{FF2B5EF4-FFF2-40B4-BE49-F238E27FC236}">
                <a16:creationId xmlns:a16="http://schemas.microsoft.com/office/drawing/2014/main" id="{4AE9D59E-6348-4E86-ABC8-B4C05C237DE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214915" y="2446406"/>
            <a:ext cx="404987" cy="404987"/>
          </a:xfrm>
          <a:prstGeom prst="rect">
            <a:avLst/>
          </a:prstGeom>
        </p:spPr>
      </p:pic>
      <p:pic>
        <p:nvPicPr>
          <p:cNvPr id="39" name="Grafikk 38" descr="Rute (sti mellom to tegnestifter) med heldekkende fyll">
            <a:extLst>
              <a:ext uri="{FF2B5EF4-FFF2-40B4-BE49-F238E27FC236}">
                <a16:creationId xmlns:a16="http://schemas.microsoft.com/office/drawing/2014/main" id="{CDE30C5F-63CC-4B54-B42D-898171ED0E7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030037" y="4112721"/>
            <a:ext cx="431022" cy="431022"/>
          </a:xfrm>
          <a:prstGeom prst="rect">
            <a:avLst/>
          </a:prstGeom>
        </p:spPr>
      </p:pic>
      <p:pic>
        <p:nvPicPr>
          <p:cNvPr id="41" name="Grafikk 40" descr="Lån med heldekkende fyll">
            <a:extLst>
              <a:ext uri="{FF2B5EF4-FFF2-40B4-BE49-F238E27FC236}">
                <a16:creationId xmlns:a16="http://schemas.microsoft.com/office/drawing/2014/main" id="{06BE40DF-BA2C-4261-AE28-DA1C892FF45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353909" y="3963587"/>
            <a:ext cx="375628" cy="375628"/>
          </a:xfrm>
          <a:prstGeom prst="rect">
            <a:avLst/>
          </a:prstGeom>
        </p:spPr>
      </p:pic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C5244809-E2C6-452D-8251-8781A8D7279A}"/>
              </a:ext>
            </a:extLst>
          </p:cNvPr>
          <p:cNvCxnSpPr/>
          <p:nvPr/>
        </p:nvCxnSpPr>
        <p:spPr>
          <a:xfrm>
            <a:off x="4762681" y="1945809"/>
            <a:ext cx="0" cy="470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07E8B5F4-A22E-49F6-A9C1-9B8218D29341}"/>
              </a:ext>
            </a:extLst>
          </p:cNvPr>
          <p:cNvCxnSpPr/>
          <p:nvPr/>
        </p:nvCxnSpPr>
        <p:spPr>
          <a:xfrm>
            <a:off x="7103574" y="2028871"/>
            <a:ext cx="0" cy="470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EA84C95B-EAD1-4FEE-9739-3596108CC53B}"/>
              </a:ext>
            </a:extLst>
          </p:cNvPr>
          <p:cNvSpPr/>
          <p:nvPr/>
        </p:nvSpPr>
        <p:spPr>
          <a:xfrm>
            <a:off x="289353" y="2472380"/>
            <a:ext cx="1684188" cy="4086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cs typeface="Calibri"/>
              </a:rPr>
              <a:t>Digital</a:t>
            </a:r>
          </a:p>
          <a:p>
            <a:pPr algn="ctr"/>
            <a:r>
              <a:rPr lang="nb-NO">
                <a:solidFill>
                  <a:schemeClr val="tx1"/>
                </a:solidFill>
                <a:cs typeface="Calibri"/>
              </a:rPr>
              <a:t>Introduksjon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SMN-rapport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Studentarb.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-resultater</a:t>
            </a:r>
            <a:endParaRPr lang="nb-NO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Podcasts</a:t>
            </a:r>
            <a:endParaRPr lang="nb-NO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C9B99A9-DBE7-4ED5-9839-ED8229D7A281}"/>
              </a:ext>
            </a:extLst>
          </p:cNvPr>
          <p:cNvSpPr/>
          <p:nvPr/>
        </p:nvSpPr>
        <p:spPr>
          <a:xfrm>
            <a:off x="10206427" y="2446637"/>
            <a:ext cx="1454150" cy="4115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cs typeface="Calibri"/>
              </a:rPr>
              <a:t>Digital avrunding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Evaluering</a:t>
            </a:r>
            <a:endParaRPr lang="nb-NO" dirty="0">
              <a:solidFill>
                <a:schemeClr val="tx1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...</a:t>
            </a:r>
            <a:endParaRPr lang="nb-NO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C7DE31B-57CE-4464-9AC5-D64C6F053E99}"/>
              </a:ext>
            </a:extLst>
          </p:cNvPr>
          <p:cNvSpPr txBox="1"/>
          <p:nvPr/>
        </p:nvSpPr>
        <p:spPr>
          <a:xfrm>
            <a:off x="3139903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1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F4527436-B461-4100-A31D-9528D6A970F1}"/>
              </a:ext>
            </a:extLst>
          </p:cNvPr>
          <p:cNvSpPr txBox="1"/>
          <p:nvPr/>
        </p:nvSpPr>
        <p:spPr>
          <a:xfrm>
            <a:off x="5544322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2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ECC88A5-ADCF-4253-B37D-F016B23859AE}"/>
              </a:ext>
            </a:extLst>
          </p:cNvPr>
          <p:cNvSpPr txBox="1"/>
          <p:nvPr/>
        </p:nvSpPr>
        <p:spPr>
          <a:xfrm>
            <a:off x="7778835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3</a:t>
            </a:r>
          </a:p>
        </p:txBody>
      </p:sp>
    </p:spTree>
    <p:extLst>
      <p:ext uri="{BB962C8B-B14F-4D97-AF65-F5344CB8AC3E}">
        <p14:creationId xmlns:p14="http://schemas.microsoft.com/office/powerpoint/2010/main" val="18691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197730" y="879227"/>
            <a:ext cx="114734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 b="1" dirty="0">
                <a:latin typeface="Abadi Extra Light"/>
              </a:rPr>
              <a:t>Modulene / workshopdagene konkretisert:</a:t>
            </a:r>
            <a:endParaRPr lang="nb-NO" sz="3200" b="1" dirty="0">
              <a:latin typeface="Abadi Extra Light" panose="020B0204020104020204" pitchFamily="34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D387F1D-B417-4B40-8A35-56D7ABE4A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243CF7-E4FB-473B-9D8B-7BC7B0DB33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B8513658-759B-4DE1-9768-5E4AE0DEA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A2368C7-40FE-45E0-A8CD-764524833301}"/>
              </a:ext>
            </a:extLst>
          </p:cNvPr>
          <p:cNvSpPr/>
          <p:nvPr/>
        </p:nvSpPr>
        <p:spPr>
          <a:xfrm>
            <a:off x="2575403" y="3657600"/>
            <a:ext cx="2003172" cy="13082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Lokale praktiske eksempelcase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Diskusjoner og refleksjoner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Gruppearbeid med reelle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>
                <a:solidFill>
                  <a:schemeClr val="tx1"/>
                </a:solidFill>
              </a:rPr>
              <a:t>Presentasjon gruppearbeid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557CFBC-CFA5-4058-A525-490564E5C760}"/>
              </a:ext>
            </a:extLst>
          </p:cNvPr>
          <p:cNvSpPr/>
          <p:nvPr/>
        </p:nvSpPr>
        <p:spPr>
          <a:xfrm>
            <a:off x="4955695" y="3078498"/>
            <a:ext cx="1993420" cy="19128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tx1"/>
                </a:solidFill>
              </a:rPr>
              <a:t>Digitale onlineplattformer og rollen i </a:t>
            </a:r>
            <a:r>
              <a:rPr lang="nb-NO" sz="1000" dirty="0" err="1">
                <a:solidFill>
                  <a:schemeClr val="tx1"/>
                </a:solidFill>
              </a:rPr>
              <a:t>sirk</a:t>
            </a:r>
            <a:r>
              <a:rPr lang="nb-NO" sz="1000" dirty="0">
                <a:solidFill>
                  <a:schemeClr val="tx1"/>
                </a:solidFill>
              </a:rPr>
              <a:t>.-øk.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Presentasjon av </a:t>
            </a:r>
            <a:r>
              <a:rPr lang="nb-NO" sz="1000" dirty="0" err="1">
                <a:solidFill>
                  <a:schemeClr val="tx1"/>
                </a:solidFill>
                <a:cs typeface="Calibri" panose="020F0502020204030204"/>
              </a:rPr>
              <a:t>Bivis</a:t>
            </a: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, en pilot for lokal </a:t>
            </a:r>
            <a:r>
              <a:rPr lang="nb-NO" sz="1000" dirty="0" err="1">
                <a:solidFill>
                  <a:schemeClr val="tx1"/>
                </a:solidFill>
                <a:cs typeface="Calibri" panose="020F0502020204030204"/>
              </a:rPr>
              <a:t>dig</a:t>
            </a: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. </a:t>
            </a:r>
            <a:r>
              <a:rPr lang="nb-NO" sz="1000" dirty="0" err="1">
                <a:solidFill>
                  <a:schemeClr val="tx1"/>
                </a:solidFill>
                <a:cs typeface="Calibri" panose="020F0502020204030204"/>
              </a:rPr>
              <a:t>sirk</a:t>
            </a: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. plattform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Eksempler på allerede etablerte digitale plattformer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Sparebank1: perspektiver på sirk.øk.-prosjekter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000" dirty="0" err="1">
                <a:solidFill>
                  <a:schemeClr val="tx1"/>
                </a:solidFill>
                <a:cs typeface="Calibri" panose="020F0502020204030204"/>
              </a:rPr>
              <a:t>Ass.prof</a:t>
            </a: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. Murat Mirata: </a:t>
            </a:r>
            <a:r>
              <a:rPr lang="nb-NO" sz="1000" dirty="0" err="1">
                <a:solidFill>
                  <a:schemeClr val="tx1"/>
                </a:solidFill>
                <a:cs typeface="Calibri" panose="020F0502020204030204"/>
              </a:rPr>
              <a:t>Symbiosite</a:t>
            </a:r>
            <a:r>
              <a:rPr lang="nb-NO" sz="1000" dirty="0">
                <a:solidFill>
                  <a:schemeClr val="tx1"/>
                </a:solidFill>
                <a:cs typeface="Calibri" panose="020F0502020204030204"/>
              </a:rPr>
              <a:t>; rollespill om industrielle symbioser.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BD2CC93-6434-4D81-A78D-C342688B8787}"/>
              </a:ext>
            </a:extLst>
          </p:cNvPr>
          <p:cNvSpPr/>
          <p:nvPr/>
        </p:nvSpPr>
        <p:spPr>
          <a:xfrm>
            <a:off x="4961438" y="2474787"/>
            <a:ext cx="1991941" cy="6037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1100" dirty="0">
                <a:cs typeface="Calibri"/>
              </a:rPr>
              <a:t>SINTEF: Hvordan gå fra lineær til sirkulær </a:t>
            </a:r>
            <a:r>
              <a:rPr lang="nb-NO" sz="1100" dirty="0" err="1">
                <a:cs typeface="Calibri"/>
              </a:rPr>
              <a:t>forr</a:t>
            </a:r>
            <a:r>
              <a:rPr lang="nb-NO" sz="1100" dirty="0">
                <a:cs typeface="Calibri"/>
              </a:rPr>
              <a:t>.-modell, inkl. kompetansebehov)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131C7BD-660D-44C6-B38C-0FC1345843B6}"/>
              </a:ext>
            </a:extLst>
          </p:cNvPr>
          <p:cNvSpPr/>
          <p:nvPr/>
        </p:nvSpPr>
        <p:spPr>
          <a:xfrm>
            <a:off x="7217009" y="3711916"/>
            <a:ext cx="1958379" cy="12402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Bellona: politikk og rammebetingelser for sirkulære prosjekter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Offentlige støtte- og finansieringsordninger for </a:t>
            </a:r>
            <a:r>
              <a:rPr lang="nb-NO" sz="1000" dirty="0" err="1"/>
              <a:t>sirk</a:t>
            </a:r>
            <a:r>
              <a:rPr lang="nb-NO" sz="1000" dirty="0"/>
              <a:t>.-øk. prosjekter.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>
                <a:cs typeface="Calibri" panose="020F0502020204030204"/>
              </a:rPr>
              <a:t>Gruppearbeid.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02F9914-D756-470C-966A-0B476D283FF2}"/>
              </a:ext>
            </a:extLst>
          </p:cNvPr>
          <p:cNvSpPr/>
          <p:nvPr/>
        </p:nvSpPr>
        <p:spPr>
          <a:xfrm>
            <a:off x="7217009" y="2476740"/>
            <a:ext cx="1958381" cy="1235176"/>
          </a:xfrm>
          <a:prstGeom prst="rect">
            <a:avLst/>
          </a:prstGeom>
          <a:solidFill>
            <a:srgbClr val="20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SINTEF: Måling og evaluering: miljø-/livsløpsanalyser (LCA).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SINTEF: Sirkulære forretningsmodeller (r-strategier)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 dirty="0"/>
              <a:t>Norsk Katapult / </a:t>
            </a:r>
            <a:r>
              <a:rPr lang="nb-NO" sz="900" dirty="0" err="1"/>
              <a:t>Future</a:t>
            </a:r>
            <a:r>
              <a:rPr lang="nb-NO" sz="900" dirty="0"/>
              <a:t> Materials: Fremtidens materialer og avfallspyramiden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FA30887-3930-4264-8760-704DDD7B6D43}"/>
              </a:ext>
            </a:extLst>
          </p:cNvPr>
          <p:cNvSpPr/>
          <p:nvPr/>
        </p:nvSpPr>
        <p:spPr>
          <a:xfrm>
            <a:off x="2564124" y="5139836"/>
            <a:ext cx="6611266" cy="14997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MODUL 7 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SUKSESSHISTORIER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516D423-5E4F-4C96-B574-F5F8B4E7F5B9}"/>
              </a:ext>
            </a:extLst>
          </p:cNvPr>
          <p:cNvSpPr/>
          <p:nvPr/>
        </p:nvSpPr>
        <p:spPr>
          <a:xfrm>
            <a:off x="2576093" y="2469258"/>
            <a:ext cx="2003172" cy="11963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 err="1"/>
              <a:t>Begr</a:t>
            </a:r>
            <a:r>
              <a:rPr lang="nb-NO" sz="1100" dirty="0"/>
              <a:t>./</a:t>
            </a:r>
            <a:r>
              <a:rPr lang="nb-NO" sz="1100" dirty="0" err="1"/>
              <a:t>definisj</a:t>
            </a:r>
            <a:r>
              <a:rPr lang="nb-NO" sz="1100" dirty="0"/>
              <a:t>. </a:t>
            </a:r>
            <a:r>
              <a:rPr lang="nb-NO" sz="1100" dirty="0" err="1"/>
              <a:t>sirkulærøk</a:t>
            </a:r>
            <a:r>
              <a:rPr lang="nb-NO" sz="1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Sirkulær </a:t>
            </a:r>
            <a:r>
              <a:rPr lang="nb-NO" sz="1100" dirty="0" err="1"/>
              <a:t>vs</a:t>
            </a:r>
            <a:r>
              <a:rPr lang="nb-NO" sz="1100" dirty="0"/>
              <a:t> lineær 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Deltakerne definerer </a:t>
            </a:r>
            <a:r>
              <a:rPr lang="nb-NO" sz="1100" dirty="0" err="1"/>
              <a:t>sirk</a:t>
            </a:r>
            <a:r>
              <a:rPr lang="nb-NO" sz="1100" dirty="0"/>
              <a:t>.-øk. Selv </a:t>
            </a:r>
            <a:r>
              <a:rPr lang="nb-NO" sz="1100" dirty="0" err="1"/>
              <a:t>vha</a:t>
            </a:r>
            <a:r>
              <a:rPr lang="nb-NO" sz="1100" dirty="0"/>
              <a:t> teorien.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dirty="0"/>
              <a:t>Sirkulære verdikjeder og kretsløp</a:t>
            </a:r>
          </a:p>
        </p:txBody>
      </p:sp>
      <p:pic>
        <p:nvPicPr>
          <p:cNvPr id="19" name="Grafikk 18" descr="Kunstig intelligens med heldekkende fyll">
            <a:extLst>
              <a:ext uri="{FF2B5EF4-FFF2-40B4-BE49-F238E27FC236}">
                <a16:creationId xmlns:a16="http://schemas.microsoft.com/office/drawing/2014/main" id="{CCF46D86-E07B-4C9B-8773-B56960149B2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17803" y="3377308"/>
            <a:ext cx="251188" cy="231040"/>
          </a:xfrm>
          <a:prstGeom prst="rect">
            <a:avLst/>
          </a:prstGeom>
        </p:spPr>
      </p:pic>
      <p:pic>
        <p:nvPicPr>
          <p:cNvPr id="23" name="Grafikk 22" descr="Sirkler med piler med heldekkende fyll">
            <a:extLst>
              <a:ext uri="{FF2B5EF4-FFF2-40B4-BE49-F238E27FC236}">
                <a16:creationId xmlns:a16="http://schemas.microsoft.com/office/drawing/2014/main" id="{3121341B-6818-4A32-B8A1-A7D0049C03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76524" y="3693208"/>
            <a:ext cx="296289" cy="293121"/>
          </a:xfrm>
          <a:prstGeom prst="rect">
            <a:avLst/>
          </a:prstGeom>
        </p:spPr>
      </p:pic>
      <p:pic>
        <p:nvPicPr>
          <p:cNvPr id="25" name="Grafikk 24" descr="Ambisjon med heldekkende fyll">
            <a:extLst>
              <a:ext uri="{FF2B5EF4-FFF2-40B4-BE49-F238E27FC236}">
                <a16:creationId xmlns:a16="http://schemas.microsoft.com/office/drawing/2014/main" id="{E33B22E7-472E-4CE3-961F-42F76352617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18845" y="5207470"/>
            <a:ext cx="478839" cy="483988"/>
          </a:xfrm>
          <a:prstGeom prst="rect">
            <a:avLst/>
          </a:prstGeom>
        </p:spPr>
      </p:pic>
      <p:pic>
        <p:nvPicPr>
          <p:cNvPr id="27" name="Grafikk 26" descr="Gruppe idédugnad med heldekkende fyll">
            <a:extLst>
              <a:ext uri="{FF2B5EF4-FFF2-40B4-BE49-F238E27FC236}">
                <a16:creationId xmlns:a16="http://schemas.microsoft.com/office/drawing/2014/main" id="{B388C236-98EE-49C8-B3E9-AA5F9B060BA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954903" y="2797119"/>
            <a:ext cx="290818" cy="290818"/>
          </a:xfrm>
          <a:prstGeom prst="rect">
            <a:avLst/>
          </a:prstGeom>
        </p:spPr>
      </p:pic>
      <p:pic>
        <p:nvPicPr>
          <p:cNvPr id="33" name="Grafikk 32" descr="Åpen dør med heldekkende fyll">
            <a:extLst>
              <a:ext uri="{FF2B5EF4-FFF2-40B4-BE49-F238E27FC236}">
                <a16:creationId xmlns:a16="http://schemas.microsoft.com/office/drawing/2014/main" id="{2DB185D0-4051-49FA-9785-6F718E04038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796335" y="4699769"/>
            <a:ext cx="222777" cy="222777"/>
          </a:xfrm>
          <a:prstGeom prst="rect">
            <a:avLst/>
          </a:prstGeom>
        </p:spPr>
      </p:pic>
      <p:pic>
        <p:nvPicPr>
          <p:cNvPr id="35" name="Grafikk 34" descr="Globus: Afrika og Europa med heldekkende fyll">
            <a:extLst>
              <a:ext uri="{FF2B5EF4-FFF2-40B4-BE49-F238E27FC236}">
                <a16:creationId xmlns:a16="http://schemas.microsoft.com/office/drawing/2014/main" id="{821F25B3-57B4-4F4D-9AA8-E23A9FCC7E8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866124" y="4576490"/>
            <a:ext cx="246558" cy="246558"/>
          </a:xfrm>
          <a:prstGeom prst="rect">
            <a:avLst/>
          </a:prstGeom>
        </p:spPr>
      </p:pic>
      <p:pic>
        <p:nvPicPr>
          <p:cNvPr id="37" name="Grafikk 36" descr="Blink med heldekkende fyll">
            <a:extLst>
              <a:ext uri="{FF2B5EF4-FFF2-40B4-BE49-F238E27FC236}">
                <a16:creationId xmlns:a16="http://schemas.microsoft.com/office/drawing/2014/main" id="{4AE9D59E-6348-4E86-ABC8-B4C05C237DE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928347" y="3446167"/>
            <a:ext cx="247041" cy="247041"/>
          </a:xfrm>
          <a:prstGeom prst="rect">
            <a:avLst/>
          </a:prstGeom>
        </p:spPr>
      </p:pic>
      <p:pic>
        <p:nvPicPr>
          <p:cNvPr id="39" name="Grafikk 38" descr="Rute (sti mellom to tegnestifter) med heldekkende fyll">
            <a:extLst>
              <a:ext uri="{FF2B5EF4-FFF2-40B4-BE49-F238E27FC236}">
                <a16:creationId xmlns:a16="http://schemas.microsoft.com/office/drawing/2014/main" id="{CDE30C5F-63CC-4B54-B42D-898171ED0E71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480257" y="4699769"/>
            <a:ext cx="291533" cy="291533"/>
          </a:xfrm>
          <a:prstGeom prst="rect">
            <a:avLst/>
          </a:prstGeom>
        </p:spPr>
      </p:pic>
      <p:pic>
        <p:nvPicPr>
          <p:cNvPr id="41" name="Grafikk 40" descr="Lån med heldekkende fyll">
            <a:extLst>
              <a:ext uri="{FF2B5EF4-FFF2-40B4-BE49-F238E27FC236}">
                <a16:creationId xmlns:a16="http://schemas.microsoft.com/office/drawing/2014/main" id="{06BE40DF-BA2C-4261-AE28-DA1C892FF450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678380" y="4618958"/>
            <a:ext cx="226577" cy="226577"/>
          </a:xfrm>
          <a:prstGeom prst="rect">
            <a:avLst/>
          </a:prstGeom>
        </p:spPr>
      </p:pic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C5244809-E2C6-452D-8251-8781A8D7279A}"/>
              </a:ext>
            </a:extLst>
          </p:cNvPr>
          <p:cNvCxnSpPr/>
          <p:nvPr/>
        </p:nvCxnSpPr>
        <p:spPr>
          <a:xfrm>
            <a:off x="4762681" y="1945809"/>
            <a:ext cx="0" cy="470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07E8B5F4-A22E-49F6-A9C1-9B8218D29341}"/>
              </a:ext>
            </a:extLst>
          </p:cNvPr>
          <p:cNvCxnSpPr/>
          <p:nvPr/>
        </p:nvCxnSpPr>
        <p:spPr>
          <a:xfrm>
            <a:off x="7103574" y="2028871"/>
            <a:ext cx="0" cy="470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EA84C95B-EAD1-4FEE-9739-3596108CC53B}"/>
              </a:ext>
            </a:extLst>
          </p:cNvPr>
          <p:cNvSpPr/>
          <p:nvPr/>
        </p:nvSpPr>
        <p:spPr>
          <a:xfrm>
            <a:off x="289353" y="2472380"/>
            <a:ext cx="1684188" cy="4086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cs typeface="Calibri"/>
              </a:rPr>
              <a:t>Digital</a:t>
            </a:r>
          </a:p>
          <a:p>
            <a:pPr algn="ctr"/>
            <a:r>
              <a:rPr lang="nb-NO">
                <a:solidFill>
                  <a:schemeClr val="tx1"/>
                </a:solidFill>
                <a:cs typeface="Calibri"/>
              </a:rPr>
              <a:t>Introduksjon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SMN-rapport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Studentarb.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-resultater</a:t>
            </a:r>
            <a:endParaRPr lang="nb-NO">
              <a:solidFill>
                <a:schemeClr val="tx1"/>
              </a:solidFill>
            </a:endParaRP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Podcasts</a:t>
            </a:r>
            <a:endParaRPr lang="nb-NO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C9B99A9-DBE7-4ED5-9839-ED8229D7A281}"/>
              </a:ext>
            </a:extLst>
          </p:cNvPr>
          <p:cNvSpPr/>
          <p:nvPr/>
        </p:nvSpPr>
        <p:spPr>
          <a:xfrm>
            <a:off x="10206427" y="2446637"/>
            <a:ext cx="1454150" cy="41157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  <a:cs typeface="Calibri"/>
              </a:rPr>
              <a:t>Digital avrunding</a:t>
            </a: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Evaluering</a:t>
            </a:r>
            <a:endParaRPr lang="nb-NO" dirty="0">
              <a:solidFill>
                <a:schemeClr val="tx1"/>
              </a:solidFill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nb-NO">
                <a:solidFill>
                  <a:schemeClr val="tx1"/>
                </a:solidFill>
                <a:cs typeface="Calibri"/>
              </a:rPr>
              <a:t>...</a:t>
            </a:r>
            <a:endParaRPr lang="nb-NO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C7DE31B-57CE-4464-9AC5-D64C6F053E99}"/>
              </a:ext>
            </a:extLst>
          </p:cNvPr>
          <p:cNvSpPr txBox="1"/>
          <p:nvPr/>
        </p:nvSpPr>
        <p:spPr>
          <a:xfrm>
            <a:off x="3139903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1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F4527436-B461-4100-A31D-9528D6A970F1}"/>
              </a:ext>
            </a:extLst>
          </p:cNvPr>
          <p:cNvSpPr txBox="1"/>
          <p:nvPr/>
        </p:nvSpPr>
        <p:spPr>
          <a:xfrm>
            <a:off x="5544322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2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2ECC88A5-ADCF-4253-B37D-F016B23859AE}"/>
              </a:ext>
            </a:extLst>
          </p:cNvPr>
          <p:cNvSpPr txBox="1"/>
          <p:nvPr/>
        </p:nvSpPr>
        <p:spPr>
          <a:xfrm>
            <a:off x="7778835" y="1955714"/>
            <a:ext cx="827902" cy="3744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dirty="0"/>
              <a:t>Dag 3</a:t>
            </a:r>
          </a:p>
        </p:txBody>
      </p:sp>
    </p:spTree>
    <p:extLst>
      <p:ext uri="{BB962C8B-B14F-4D97-AF65-F5344CB8AC3E}">
        <p14:creationId xmlns:p14="http://schemas.microsoft.com/office/powerpoint/2010/main" val="166279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558290" y="548336"/>
            <a:ext cx="1094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>
                <a:latin typeface="Abadi Extra Light" panose="020B0204020104020204" pitchFamily="34" charset="0"/>
              </a:rPr>
              <a:t>Bransjer: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C66A53-DF2C-4C14-8AD7-2F85B8FDB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4F3362E-8F82-4847-9351-18F8DA5156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04A2E7DD-DEDA-4913-9D24-230B9B20E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4F777AC9-F62F-4292-9D4A-53EB03AD0DC8}"/>
              </a:ext>
            </a:extLst>
          </p:cNvPr>
          <p:cNvGrpSpPr/>
          <p:nvPr/>
        </p:nvGrpSpPr>
        <p:grpSpPr>
          <a:xfrm>
            <a:off x="1996647" y="1104154"/>
            <a:ext cx="8327866" cy="5459394"/>
            <a:chOff x="1791083" y="740740"/>
            <a:chExt cx="8878930" cy="5822808"/>
          </a:xfrm>
        </p:grpSpPr>
        <p:pic>
          <p:nvPicPr>
            <p:cNvPr id="9" name="Bilde 8" descr="Sunlight in the forest">
              <a:extLst>
                <a:ext uri="{FF2B5EF4-FFF2-40B4-BE49-F238E27FC236}">
                  <a16:creationId xmlns:a16="http://schemas.microsoft.com/office/drawing/2014/main" id="{CC0328D4-2709-4D71-AED4-8F24D8F5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6997" y="742319"/>
              <a:ext cx="4439465" cy="2961116"/>
            </a:xfrm>
            <a:prstGeom prst="rect">
              <a:avLst/>
            </a:prstGeom>
          </p:spPr>
        </p:pic>
        <p:pic>
          <p:nvPicPr>
            <p:cNvPr id="11" name="Bilde 10" descr="Arbeidere i en stålfabrikk med støpeskje">
              <a:extLst>
                <a:ext uri="{FF2B5EF4-FFF2-40B4-BE49-F238E27FC236}">
                  <a16:creationId xmlns:a16="http://schemas.microsoft.com/office/drawing/2014/main" id="{3A590751-9A46-4A9F-B340-7C062D8C3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49" y="740740"/>
              <a:ext cx="4439464" cy="3149446"/>
            </a:xfrm>
            <a:prstGeom prst="rect">
              <a:avLst/>
            </a:prstGeom>
          </p:spPr>
        </p:pic>
        <p:pic>
          <p:nvPicPr>
            <p:cNvPr id="13" name="Bilde 12" descr="Person som holder en håndfull med tomater">
              <a:extLst>
                <a:ext uri="{FF2B5EF4-FFF2-40B4-BE49-F238E27FC236}">
                  <a16:creationId xmlns:a16="http://schemas.microsoft.com/office/drawing/2014/main" id="{7ABB3C17-2BCA-4AB8-A5FB-8F1266A3B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083" y="3604627"/>
              <a:ext cx="4439465" cy="2958921"/>
            </a:xfrm>
            <a:prstGeom prst="rect">
              <a:avLst/>
            </a:prstGeom>
          </p:spPr>
        </p:pic>
        <p:pic>
          <p:nvPicPr>
            <p:cNvPr id="17" name="Bilde 16" descr="Stor lastebil på en motorvei">
              <a:extLst>
                <a:ext uri="{FF2B5EF4-FFF2-40B4-BE49-F238E27FC236}">
                  <a16:creationId xmlns:a16="http://schemas.microsoft.com/office/drawing/2014/main" id="{39463B5A-7C90-42D0-A674-F3C0D625C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0549" y="3604628"/>
              <a:ext cx="4439464" cy="2948082"/>
            </a:xfrm>
            <a:prstGeom prst="rect">
              <a:avLst/>
            </a:prstGeom>
          </p:spPr>
        </p:pic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0B775F8-A996-4172-8933-2C5172D7B526}"/>
              </a:ext>
            </a:extLst>
          </p:cNvPr>
          <p:cNvSpPr txBox="1"/>
          <p:nvPr/>
        </p:nvSpPr>
        <p:spPr>
          <a:xfrm>
            <a:off x="4049510" y="3007411"/>
            <a:ext cx="1908664" cy="646331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effectLst>
            <a:softEdge rad="88900"/>
          </a:effectLst>
        </p:spPr>
        <p:txBody>
          <a:bodyPr wrap="none" rtlCol="0">
            <a:spAutoFit/>
          </a:bodyPr>
          <a:lstStyle/>
          <a:p>
            <a:pPr algn="r"/>
            <a:r>
              <a:rPr lang="nb-NO">
                <a:solidFill>
                  <a:schemeClr val="bg1">
                    <a:lumMod val="95000"/>
                  </a:schemeClr>
                </a:solidFill>
              </a:rPr>
              <a:t>Skogbruk,</a:t>
            </a:r>
          </a:p>
          <a:p>
            <a:pPr algn="r"/>
            <a:r>
              <a:rPr lang="nb-NO">
                <a:solidFill>
                  <a:schemeClr val="bg1">
                    <a:lumMod val="95000"/>
                  </a:schemeClr>
                </a:solidFill>
              </a:rPr>
              <a:t> trevare/-foredling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EAA98C96-3903-4F83-B485-0CD6A446DE7F}"/>
              </a:ext>
            </a:extLst>
          </p:cNvPr>
          <p:cNvSpPr txBox="1"/>
          <p:nvPr/>
        </p:nvSpPr>
        <p:spPr>
          <a:xfrm>
            <a:off x="6190432" y="3295461"/>
            <a:ext cx="22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>
                    <a:lumMod val="95000"/>
                  </a:schemeClr>
                </a:solidFill>
              </a:rPr>
              <a:t>Industri og produksjon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4EEFD48-CF17-4109-8452-7E90D238E662}"/>
              </a:ext>
            </a:extLst>
          </p:cNvPr>
          <p:cNvSpPr txBox="1"/>
          <p:nvPr/>
        </p:nvSpPr>
        <p:spPr>
          <a:xfrm>
            <a:off x="6190432" y="3289678"/>
            <a:ext cx="2295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>
                    <a:lumMod val="95000"/>
                  </a:schemeClr>
                </a:solidFill>
              </a:rPr>
              <a:t>Industri og produksjon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88C6940-8D7B-4347-AEAA-1A2982AD5E16}"/>
              </a:ext>
            </a:extLst>
          </p:cNvPr>
          <p:cNvSpPr txBox="1"/>
          <p:nvPr/>
        </p:nvSpPr>
        <p:spPr>
          <a:xfrm>
            <a:off x="2863781" y="5922297"/>
            <a:ext cx="329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>
                <a:solidFill>
                  <a:schemeClr val="bg1">
                    <a:lumMod val="95000"/>
                  </a:schemeClr>
                </a:solidFill>
              </a:rPr>
              <a:t>Næringsmiddelindustri, jordbruk </a:t>
            </a:r>
          </a:p>
          <a:p>
            <a:pPr algn="r"/>
            <a:r>
              <a:rPr lang="nb-NO">
                <a:solidFill>
                  <a:schemeClr val="bg1">
                    <a:lumMod val="95000"/>
                  </a:schemeClr>
                </a:solidFill>
              </a:rPr>
              <a:t>og matproduksjon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C84A6B9D-E862-4B81-AED3-3819B897A6F1}"/>
              </a:ext>
            </a:extLst>
          </p:cNvPr>
          <p:cNvSpPr txBox="1"/>
          <p:nvPr/>
        </p:nvSpPr>
        <p:spPr>
          <a:xfrm>
            <a:off x="6293542" y="5922297"/>
            <a:ext cx="303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>
                    <a:lumMod val="95000"/>
                  </a:schemeClr>
                </a:solidFill>
              </a:rPr>
              <a:t>Transport og havnevirksomhet</a:t>
            </a:r>
          </a:p>
        </p:txBody>
      </p:sp>
    </p:spTree>
    <p:extLst>
      <p:ext uri="{BB962C8B-B14F-4D97-AF65-F5344CB8AC3E}">
        <p14:creationId xmlns:p14="http://schemas.microsoft.com/office/powerpoint/2010/main" val="312633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Kontinuerlig forbedring med heldekkende fyll">
            <a:extLst>
              <a:ext uri="{FF2B5EF4-FFF2-40B4-BE49-F238E27FC236}">
                <a16:creationId xmlns:a16="http://schemas.microsoft.com/office/drawing/2014/main" id="{10DC7C45-D7E7-4B8E-BD50-9B560CFC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46" y="-877954"/>
            <a:ext cx="10694503" cy="917713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519285" y="1333956"/>
            <a:ext cx="10946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>
                <a:latin typeface="Abadi Extra Light" panose="020B0204020104020204" pitchFamily="34" charset="0"/>
              </a:rPr>
              <a:t>Målgrupper / roller hos bedriftene: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841683B-E3D8-4E63-A26C-03F509863DA7}"/>
              </a:ext>
            </a:extLst>
          </p:cNvPr>
          <p:cNvSpPr txBox="1"/>
          <p:nvPr/>
        </p:nvSpPr>
        <p:spPr>
          <a:xfrm>
            <a:off x="940390" y="2625565"/>
            <a:ext cx="10525154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Workshopen retter seg i hovedsak mot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beslutningstakere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 / de med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roller med innvirkning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på virksomhetenes valg om økt sirkulær virksomhet. Vi ønsker også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flere deltakere fra hver bedrift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fordi vi tror at endringer gjennomføres enklere dersom flere står sammen om endringsforslagene i virksomheten etter å ha deltatt hos oss.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Alle representanter fra alle næringer og verdikjeder er like velkomne, men vi vil i utformingen og gjennomføringer i hovedsak fokusere på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blågrønne-</a:t>
            </a:r>
            <a:r>
              <a:rPr lang="nb-NO" sz="2000" b="1" err="1">
                <a:solidFill>
                  <a:srgbClr val="000000"/>
                </a:solidFill>
                <a:latin typeface="Calibri" panose="020F0502020204030204" pitchFamily="34" charset="0"/>
              </a:rPr>
              <a:t>bionæringer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 og deres verdikjeder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nb-NO" sz="1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C66A53-DF2C-4C14-8AD7-2F85B8FDB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4F3362E-8F82-4847-9351-18F8DA5156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04A2E7DD-DEDA-4913-9D24-230B9B20E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7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B61EA23-8271-48E9-AF64-F251437B7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224"/>
            <a:ext cx="12192000" cy="357225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31BFAB-25AE-4BC2-9986-035257AB65C2}"/>
              </a:ext>
            </a:extLst>
          </p:cNvPr>
          <p:cNvSpPr txBox="1"/>
          <p:nvPr/>
        </p:nvSpPr>
        <p:spPr>
          <a:xfrm>
            <a:off x="1339062" y="981527"/>
            <a:ext cx="1016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latin typeface="Abadi Extra Light" panose="020B0204020104020204" pitchFamily="34" charset="0"/>
              </a:rPr>
              <a:t>		Hensikten med forprosjektet I: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AF9B23A-1CC0-406C-BE6F-F15A67C3FB14}"/>
              </a:ext>
            </a:extLst>
          </p:cNvPr>
          <p:cNvSpPr txBox="1"/>
          <p:nvPr/>
        </p:nvSpPr>
        <p:spPr>
          <a:xfrm>
            <a:off x="66329" y="3945513"/>
            <a:ext cx="4903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Erfaringene og resultatene fra </a:t>
            </a:r>
          </a:p>
          <a:p>
            <a:pPr>
              <a:buClr>
                <a:srgbClr val="00B050"/>
              </a:buClr>
              <a:buSzPct val="130000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forprosjektet skal </a:t>
            </a:r>
            <a:r>
              <a:rPr lang="nb-NO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deles med de </a:t>
            </a:r>
            <a:r>
              <a:rPr lang="nb-NO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andre </a:t>
            </a:r>
          </a:p>
          <a:p>
            <a:pPr>
              <a:buClr>
                <a:srgbClr val="00B050"/>
              </a:buClr>
              <a:buSzPct val="130000"/>
            </a:pPr>
            <a:r>
              <a:rPr lang="nb-NO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    næringshagene i Norge</a:t>
            </a: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, slik at </a:t>
            </a:r>
          </a:p>
          <a:p>
            <a:pPr>
              <a:buClr>
                <a:srgbClr val="00B050"/>
              </a:buClr>
              <a:buSzPct val="130000"/>
            </a:pP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bedrifter over hele landet er bedre </a:t>
            </a:r>
          </a:p>
          <a:p>
            <a:pPr>
              <a:buClr>
                <a:srgbClr val="00B050"/>
              </a:buClr>
              <a:buSzPct val="130000"/>
            </a:pPr>
            <a:r>
              <a:rPr lang="nb-NO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rustet for det grønne skiftet: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CAF7BA0-F5DD-464B-B82E-532D97D2E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BD208B7-A200-4E73-A412-9D25B76B4E3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A8A01C1A-8F23-4007-AD5B-1F4A20C27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C31E20-2745-4BF2-AE1B-64EE8B8A9D05}"/>
              </a:ext>
            </a:extLst>
          </p:cNvPr>
          <p:cNvSpPr txBox="1"/>
          <p:nvPr/>
        </p:nvSpPr>
        <p:spPr>
          <a:xfrm>
            <a:off x="4651536" y="4496978"/>
            <a:ext cx="763369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Clr>
                <a:srgbClr val="00B050"/>
              </a:buClr>
              <a:buFont typeface="Times New Roman" panose="02020603050405020304" pitchFamily="18" charset="0"/>
              <a:buChar char="∞"/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…erfaringene tas videre inn i et </a:t>
            </a:r>
            <a:r>
              <a:rPr lang="nb-NO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nasjonalt hovedprosjekt 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og </a:t>
            </a:r>
          </a:p>
          <a:p>
            <a:pPr lvl="1">
              <a:buClr>
                <a:srgbClr val="00B050"/>
              </a:buClr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brukes til å utarbeide et samhandlings-/bevisstgjøringsopplegg om </a:t>
            </a:r>
          </a:p>
          <a:p>
            <a:pPr lvl="1">
              <a:buClr>
                <a:srgbClr val="00B050"/>
              </a:buClr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sirkulærøkonomi for næringshager, industriparker, etc., helst via </a:t>
            </a:r>
          </a:p>
          <a:p>
            <a:pPr lvl="1">
              <a:buClr>
                <a:srgbClr val="00B050"/>
              </a:buClr>
            </a:pP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 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nasjonale næringshagenettverket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475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A3480CEF-8BFE-4685-AD3B-117C29DB7ECB}"/>
              </a:ext>
            </a:extLst>
          </p:cNvPr>
          <p:cNvSpPr txBox="1"/>
          <p:nvPr/>
        </p:nvSpPr>
        <p:spPr>
          <a:xfrm>
            <a:off x="101272" y="1301939"/>
            <a:ext cx="7398463" cy="5122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Skal dagens leverandører være </a:t>
            </a:r>
            <a:r>
              <a:rPr lang="nb-NO" sz="2000" b="1" dirty="0"/>
              <a:t>relevante, konkurranse-</a:t>
            </a: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b="1" dirty="0"/>
              <a:t>      dyktige og lønnsomme </a:t>
            </a:r>
            <a:r>
              <a:rPr lang="nb-NO" sz="2000" dirty="0"/>
              <a:t>i framtiden, må jobben med en </a:t>
            </a:r>
            <a:endParaRPr lang="nb-NO" sz="2000" dirty="0"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dirty="0"/>
              <a:t>      omstilling til en sirkulær økonomi </a:t>
            </a:r>
            <a:r>
              <a:rPr lang="nb-NO" sz="2000" b="1" dirty="0"/>
              <a:t>starte allerede nå</a:t>
            </a:r>
            <a:r>
              <a:rPr lang="nb-NO" sz="2000" dirty="0"/>
              <a:t>.</a:t>
            </a:r>
            <a:endParaRPr lang="nb-NO" sz="2000" dirty="0"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endParaRPr lang="nb-NO" sz="2000"/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Bærekraft og </a:t>
            </a:r>
            <a:r>
              <a:rPr lang="nb-NO" sz="2000" dirty="0" err="1"/>
              <a:t>sirkularitet</a:t>
            </a:r>
            <a:r>
              <a:rPr lang="nb-NO" sz="2000" dirty="0"/>
              <a:t> byr på</a:t>
            </a:r>
            <a:r>
              <a:rPr lang="nb-NO" sz="2000" b="1" dirty="0"/>
              <a:t> kommersielle forretningsmuligheter </a:t>
            </a:r>
            <a:endParaRPr lang="nb-NO" sz="2000" b="1" dirty="0"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b="1" dirty="0"/>
              <a:t>      </a:t>
            </a:r>
            <a:r>
              <a:rPr lang="nb-NO" sz="2000" dirty="0"/>
              <a:t>gjennom det grønne skiftet. Det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blir også et stadig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        </a:t>
            </a:r>
            <a:endParaRPr lang="nb-NO" sz="20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      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viktigere </a:t>
            </a: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kriterium 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for valg av leverandører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og vil fremmes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    </a:t>
            </a:r>
            <a:endParaRPr lang="nb-NO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     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gjennom </a:t>
            </a: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nye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og strengere lover og regler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           </a:t>
            </a:r>
            <a:endParaRPr lang="nb-NO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Trøndelag fylkeskommune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har også formulert en </a:t>
            </a:r>
            <a:r>
              <a:rPr lang="nb-NO" sz="2000" b="1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strategi</a:t>
            </a: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nb-NO" sz="20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     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som vårt prosjekt vil legge seg 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tett 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inntil.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BE0C04D-0C78-4BB6-AB02-2D5F658A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170EA77-6E86-45EB-970F-F4123F2FD5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3C9473D-259E-41E8-BE43-7B8521FED6C7}"/>
              </a:ext>
            </a:extLst>
          </p:cNvPr>
          <p:cNvSpPr txBox="1"/>
          <p:nvPr/>
        </p:nvSpPr>
        <p:spPr>
          <a:xfrm>
            <a:off x="3656036" y="907664"/>
            <a:ext cx="5293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Abadi Extra Light" panose="020B0204020104020204" pitchFamily="34" charset="0"/>
              </a:rPr>
              <a:t>Hensikten med forprosjektet II:</a:t>
            </a:r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52B64016-5A88-4AF4-BE70-5213C496B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9" name="Bilde 8" descr="Hender for spor">
            <a:extLst>
              <a:ext uri="{FF2B5EF4-FFF2-40B4-BE49-F238E27FC236}">
                <a16:creationId xmlns:a16="http://schemas.microsoft.com/office/drawing/2014/main" id="{8C6D0D35-82FB-402B-8EED-0499C99CD9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60" y="2260108"/>
            <a:ext cx="5143500" cy="3429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69E0AAB-FA29-4484-B431-AC2F63AEAA1D}"/>
              </a:ext>
            </a:extLst>
          </p:cNvPr>
          <p:cNvSpPr txBox="1"/>
          <p:nvPr/>
        </p:nvSpPr>
        <p:spPr>
          <a:xfrm>
            <a:off x="240858" y="5929080"/>
            <a:ext cx="1189378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endParaRPr lang="nb-NO" dirty="0">
              <a:cs typeface="Calibri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SzPct val="130000"/>
            </a:pPr>
            <a:r>
              <a:rPr lang="nb-NO" i="1" dirty="0"/>
              <a:t>For å få dette til må bedriftene </a:t>
            </a:r>
            <a:r>
              <a:rPr lang="nb-NO" b="1" i="1" dirty="0"/>
              <a:t>møtes, dele informasjon og ønske å samhandle </a:t>
            </a:r>
            <a:r>
              <a:rPr lang="nb-NO" i="1" dirty="0"/>
              <a:t>for å finne mulighetene i sirkulær økonomi. </a:t>
            </a:r>
            <a:endParaRPr lang="nb-NO" i="1" dirty="0">
              <a:cs typeface="Calibri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871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 descr="Kontinuerlig forbedring med heldekkende fyll">
            <a:extLst>
              <a:ext uri="{FF2B5EF4-FFF2-40B4-BE49-F238E27FC236}">
                <a16:creationId xmlns:a16="http://schemas.microsoft.com/office/drawing/2014/main" id="{17448B3B-7930-4860-BEA6-81FD99F96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46" y="-877954"/>
            <a:ext cx="10694503" cy="917713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31BFAB-25AE-4BC2-9986-035257AB65C2}"/>
              </a:ext>
            </a:extLst>
          </p:cNvPr>
          <p:cNvSpPr txBox="1"/>
          <p:nvPr/>
        </p:nvSpPr>
        <p:spPr>
          <a:xfrm>
            <a:off x="1482246" y="1045562"/>
            <a:ext cx="1016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latin typeface="Abadi Extra Light" panose="020B0204020104020204" pitchFamily="34" charset="0"/>
              </a:rPr>
              <a:t>			Mål for forprosjektet: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AF9B23A-1CC0-406C-BE6F-F15A67C3FB14}"/>
              </a:ext>
            </a:extLst>
          </p:cNvPr>
          <p:cNvSpPr txBox="1"/>
          <p:nvPr/>
        </p:nvSpPr>
        <p:spPr>
          <a:xfrm>
            <a:off x="2401351" y="2112964"/>
            <a:ext cx="8043110" cy="36994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80 prosent av deltakerne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 skal i løpet av workshopperioden ha </a:t>
            </a:r>
            <a:r>
              <a:rPr lang="nb-NO" sz="2000" b="1" dirty="0">
                <a:solidFill>
                  <a:srgbClr val="000000"/>
                </a:solidFill>
                <a:latin typeface="Calibri"/>
                <a:cs typeface="Calibri"/>
              </a:rPr>
              <a:t>identifisert minst ett tiltak </a:t>
            </a:r>
            <a:r>
              <a:rPr lang="nb-NO" sz="2000" dirty="0">
                <a:solidFill>
                  <a:srgbClr val="000000"/>
                </a:solidFill>
                <a:latin typeface="Calibri"/>
                <a:cs typeface="Calibri"/>
              </a:rPr>
              <a:t>de kan gjøre hos sin bedrift </a:t>
            </a:r>
            <a:endParaRPr lang="nb-NO" sz="20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Minst ett </a:t>
            </a:r>
            <a:r>
              <a:rPr lang="nb-NO" sz="2000" b="1" dirty="0"/>
              <a:t>samarbeidsprosjekt</a:t>
            </a:r>
            <a:r>
              <a:rPr lang="nb-NO" sz="2000" dirty="0"/>
              <a:t> </a:t>
            </a:r>
            <a:r>
              <a:rPr lang="nb-NO" sz="2000" b="1" dirty="0"/>
              <a:t>mellom</a:t>
            </a:r>
            <a:r>
              <a:rPr lang="nb-NO" sz="2000" dirty="0"/>
              <a:t> deltakerne</a:t>
            </a:r>
            <a:endParaRPr lang="nb-NO" sz="2000" dirty="0">
              <a:cs typeface="Calibri"/>
            </a:endParaRP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Minst en </a:t>
            </a:r>
            <a:r>
              <a:rPr lang="nb-NO" sz="2000" b="1" dirty="0"/>
              <a:t>ny</a:t>
            </a:r>
            <a:r>
              <a:rPr lang="nb-NO" sz="2000" dirty="0"/>
              <a:t> </a:t>
            </a:r>
            <a:r>
              <a:rPr lang="nb-NO" sz="2000" b="1" dirty="0"/>
              <a:t>felles samling</a:t>
            </a:r>
            <a:endParaRPr lang="nb-NO" sz="2000" b="1" dirty="0">
              <a:cs typeface="Calibri"/>
            </a:endParaRP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Alle deltakerbedrifter har en </a:t>
            </a:r>
            <a:r>
              <a:rPr lang="nb-NO" sz="2000" b="1" dirty="0"/>
              <a:t>beskrivelse av muligheter og/eller potensial, og barrierer for å komme dit.</a:t>
            </a:r>
            <a:endParaRPr lang="nb-NO" sz="2000" b="1" dirty="0">
              <a:cs typeface="Calibri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6BC4141-0C7E-4BA9-B7F6-B608CC25F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73EA9A-BD6F-41FE-A035-87D9496422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6B9BA22A-4A0C-4CFC-BE60-A2CAAB3CE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5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 descr="Kontinuerlig forbedring med heldekkende fyll">
            <a:extLst>
              <a:ext uri="{FF2B5EF4-FFF2-40B4-BE49-F238E27FC236}">
                <a16:creationId xmlns:a16="http://schemas.microsoft.com/office/drawing/2014/main" id="{C65D90D6-F734-44FF-9185-BFDEEAAC7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46" y="-877954"/>
            <a:ext cx="10694503" cy="917713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01C6DC61-78E8-4BBB-BC48-AF1949A8A0B7}"/>
              </a:ext>
            </a:extLst>
          </p:cNvPr>
          <p:cNvSpPr txBox="1"/>
          <p:nvPr/>
        </p:nvSpPr>
        <p:spPr>
          <a:xfrm>
            <a:off x="1012156" y="1093472"/>
            <a:ext cx="1016768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 b="1" dirty="0">
                <a:latin typeface="Abadi Extra Light"/>
              </a:rPr>
              <a:t>Tiltak før og workshopene for å nå målene: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19E14D5-4D22-45FB-84CD-B1945A8C2FA4}"/>
              </a:ext>
            </a:extLst>
          </p:cNvPr>
          <p:cNvSpPr txBox="1"/>
          <p:nvPr/>
        </p:nvSpPr>
        <p:spPr>
          <a:xfrm>
            <a:off x="1875834" y="2477269"/>
            <a:ext cx="804311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Det blir lagd et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skreddersydd opplegg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til hver modul. Dette kan være forelesninger, foredrag, konkurranser, diskusjoner, gruppeoppgaver, o.l.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Målrettet kommunikasjon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for å skape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oppmerksomhet, interesse og tiltro til prosjektet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overfor </a:t>
            </a:r>
            <a:r>
              <a:rPr lang="nb-NO" sz="2000" b="1">
                <a:solidFill>
                  <a:srgbClr val="000000"/>
                </a:solidFill>
                <a:latin typeface="Calibri" panose="020F0502020204030204" pitchFamily="34" charset="0"/>
              </a:rPr>
              <a:t>interne og eksterne 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interessenter er en integrert del av opplegget.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BF7AB47-2E24-4D8C-BFF5-4C12FD59B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07D65BE-7155-4F4A-98EB-5CCFBE50D8C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D21A2D15-D04D-436B-A7BE-62DA786C5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FCB3741-EE48-4ABC-90D4-5AC2B3F2250D}"/>
              </a:ext>
            </a:extLst>
          </p:cNvPr>
          <p:cNvSpPr txBox="1"/>
          <p:nvPr/>
        </p:nvSpPr>
        <p:spPr>
          <a:xfrm>
            <a:off x="356177" y="2435401"/>
            <a:ext cx="468945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400" dirty="0">
                <a:latin typeface="Abadi Extra Light" panose="020B0204020104020204" pitchFamily="34" charset="0"/>
              </a:rPr>
              <a:t>Forprosjektet er et samarbeid mellom </a:t>
            </a:r>
            <a:r>
              <a:rPr lang="nb-NO" sz="2400" b="1" dirty="0">
                <a:latin typeface="Abadi Extra Light" panose="020B0204020104020204" pitchFamily="34" charset="0"/>
              </a:rPr>
              <a:t>Næringshagen i Orkdalsregionen</a:t>
            </a:r>
            <a:r>
              <a:rPr lang="nb-NO" sz="2400" dirty="0">
                <a:latin typeface="Abadi Extra Light" panose="020B0204020104020204" pitchFamily="34" charset="0"/>
              </a:rPr>
              <a:t> og </a:t>
            </a:r>
          </a:p>
          <a:p>
            <a:pPr algn="ctr"/>
            <a:r>
              <a:rPr lang="nb-NO" sz="2400" b="1">
                <a:latin typeface="Abadi Extra Light"/>
              </a:rPr>
              <a:t>Fremtidens Industri</a:t>
            </a:r>
            <a:r>
              <a:rPr lang="nb-NO" sz="2400">
                <a:latin typeface="Abadi Extra Light"/>
              </a:rPr>
              <a:t> (Hitra Industripark ´bisittere´) </a:t>
            </a:r>
            <a:endParaRPr lang="nb-NO" sz="2400">
              <a:latin typeface="Abadi Extra Light" panose="020B0204020104020204" pitchFamily="34" charset="0"/>
            </a:endParaRPr>
          </a:p>
          <a:p>
            <a:pPr algn="ctr"/>
            <a:r>
              <a:rPr lang="nb-NO" sz="2400" dirty="0">
                <a:latin typeface="Abadi Extra Light" panose="020B0204020104020204" pitchFamily="34" charset="0"/>
              </a:rPr>
              <a:t>med formål å sette i gang </a:t>
            </a:r>
            <a:r>
              <a:rPr lang="nb-NO" sz="2400" b="1" dirty="0">
                <a:latin typeface="Abadi Extra Light" panose="020B0204020104020204" pitchFamily="34" charset="0"/>
              </a:rPr>
              <a:t>sirkulærøkonomiske samarbeid</a:t>
            </a:r>
            <a:r>
              <a:rPr lang="nb-NO" sz="2400" dirty="0">
                <a:latin typeface="Abadi Extra Light" panose="020B0204020104020204" pitchFamily="34" charset="0"/>
              </a:rPr>
              <a:t> mellom </a:t>
            </a:r>
          </a:p>
          <a:p>
            <a:pPr algn="ctr"/>
            <a:r>
              <a:rPr lang="nb-NO" sz="2400" b="1" dirty="0" err="1">
                <a:latin typeface="Abadi Extra Light"/>
              </a:rPr>
              <a:t>SMB´er</a:t>
            </a:r>
            <a:r>
              <a:rPr lang="nb-NO" sz="2400" dirty="0">
                <a:latin typeface="Abadi Extra Light"/>
              </a:rPr>
              <a:t> er i regionene.</a:t>
            </a:r>
          </a:p>
          <a:p>
            <a:pPr algn="ctr"/>
            <a:endParaRPr lang="nb-NO" sz="2400" dirty="0">
              <a:latin typeface="Abadi Extra Light" panose="020B0204020104020204" pitchFamily="34" charset="0"/>
            </a:endParaRPr>
          </a:p>
          <a:p>
            <a:pPr algn="ctr"/>
            <a:r>
              <a:rPr lang="nb-NO" sz="2400" dirty="0">
                <a:latin typeface="Abadi Extra Light" panose="020B0204020104020204" pitchFamily="34" charset="0"/>
              </a:rPr>
              <a:t>Det er delfinansiert av </a:t>
            </a:r>
            <a:r>
              <a:rPr lang="nb-NO" sz="2400" b="1" dirty="0">
                <a:latin typeface="Abadi Extra Light" panose="020B0204020104020204" pitchFamily="34" charset="0"/>
              </a:rPr>
              <a:t>Trøndelag Fylkeskommune</a:t>
            </a:r>
            <a:endParaRPr lang="nb-NO" sz="2400" dirty="0">
              <a:latin typeface="Abadi Extra Light" panose="020B0204020104020204" pitchFamily="34" charset="0"/>
            </a:endParaRPr>
          </a:p>
          <a:p>
            <a:pPr algn="ctr"/>
            <a:endParaRPr lang="nb-NO" sz="2400" dirty="0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3" name="Bilde 2" descr="Et bilde som inneholder himmel, utendørs, solnedgang, natur&#10;&#10;Automatisk generert beskrivelse">
            <a:extLst>
              <a:ext uri="{FF2B5EF4-FFF2-40B4-BE49-F238E27FC236}">
                <a16:creationId xmlns:a16="http://schemas.microsoft.com/office/drawing/2014/main" id="{86E2D8EC-E45D-4817-A3F2-934E62827D0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2345428"/>
            <a:ext cx="6781799" cy="452119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D6D3215-77AC-425E-B1EA-22CE203CB7D1}"/>
              </a:ext>
            </a:extLst>
          </p:cNvPr>
          <p:cNvSpPr txBox="1"/>
          <p:nvPr/>
        </p:nvSpPr>
        <p:spPr>
          <a:xfrm>
            <a:off x="1013631" y="1102554"/>
            <a:ext cx="101676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latin typeface="Abadi Extra Light"/>
              </a:rPr>
              <a:t>Forprosjekt: Lønnsom og lokal sirkulærøkonomi</a:t>
            </a:r>
          </a:p>
        </p:txBody>
      </p:sp>
    </p:spTree>
    <p:extLst>
      <p:ext uri="{BB962C8B-B14F-4D97-AF65-F5344CB8AC3E}">
        <p14:creationId xmlns:p14="http://schemas.microsoft.com/office/powerpoint/2010/main" val="33593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 descr="Et bilde som inneholder mann, person, vegg, har på seg&#10;&#10;Automatisk generert beskrivelse">
            <a:extLst>
              <a:ext uri="{FF2B5EF4-FFF2-40B4-BE49-F238E27FC236}">
                <a16:creationId xmlns:a16="http://schemas.microsoft.com/office/drawing/2014/main" id="{00971824-8484-4C2A-A3F5-7F62658CC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041" y="3725174"/>
            <a:ext cx="1032295" cy="1017918"/>
          </a:xfrm>
          <a:prstGeom prst="rect">
            <a:avLst/>
          </a:prstGeom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1E5A07F4-A945-4D4D-B547-D8403DF26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098" y="462282"/>
            <a:ext cx="2743200" cy="325924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618827" y="1033383"/>
            <a:ext cx="109462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3200" b="1">
                <a:latin typeface="Abadi Extra Light"/>
              </a:rPr>
              <a:t>Partnere: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C66A53-DF2C-4C14-8AD7-2F85B8FDB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4F3362E-8F82-4847-9351-18F8DA5156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04A2E7DD-DEDA-4913-9D24-230B9B20E9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2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701581CE-0756-4877-968B-CAB1341AE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4367388"/>
            <a:ext cx="2743200" cy="998696"/>
          </a:xfrm>
          <a:prstGeom prst="rect">
            <a:avLst/>
          </a:prstGeom>
        </p:spPr>
      </p:pic>
      <p:pic>
        <p:nvPicPr>
          <p:cNvPr id="10" name="Bilde 11">
            <a:extLst>
              <a:ext uri="{FF2B5EF4-FFF2-40B4-BE49-F238E27FC236}">
                <a16:creationId xmlns:a16="http://schemas.microsoft.com/office/drawing/2014/main" id="{B62E636E-7117-4DE3-AFD7-5D56AC594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2271" y="2095942"/>
            <a:ext cx="2743200" cy="787221"/>
          </a:xfrm>
          <a:prstGeom prst="rect">
            <a:avLst/>
          </a:prstGeom>
        </p:spPr>
      </p:pic>
      <p:pic>
        <p:nvPicPr>
          <p:cNvPr id="12" name="Bilde 13">
            <a:extLst>
              <a:ext uri="{FF2B5EF4-FFF2-40B4-BE49-F238E27FC236}">
                <a16:creationId xmlns:a16="http://schemas.microsoft.com/office/drawing/2014/main" id="{2737109D-E9C9-4050-A2C7-67289C1D6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4097" y="5218003"/>
            <a:ext cx="831012" cy="375767"/>
          </a:xfrm>
          <a:prstGeom prst="rect">
            <a:avLst/>
          </a:prstGeom>
        </p:spPr>
      </p:pic>
      <p:pic>
        <p:nvPicPr>
          <p:cNvPr id="14" name="Bilde 14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D20D3CE0-2CD6-43AB-AB4C-D81C0DC24F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94098" y="4369279"/>
            <a:ext cx="2743200" cy="8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2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FCB3741-EE48-4ABC-90D4-5AC2B3F2250D}"/>
              </a:ext>
            </a:extLst>
          </p:cNvPr>
          <p:cNvSpPr txBox="1"/>
          <p:nvPr/>
        </p:nvSpPr>
        <p:spPr>
          <a:xfrm>
            <a:off x="338098" y="3227299"/>
            <a:ext cx="4689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>
                <a:latin typeface="Abadi Extra Light" panose="020B0204020104020204" pitchFamily="34" charset="0"/>
              </a:rPr>
              <a:t>Formål: </a:t>
            </a:r>
            <a:r>
              <a:rPr lang="nb-NO" sz="2400" b="1">
                <a:latin typeface="Abadi Extra Light" panose="020B0204020104020204" pitchFamily="34" charset="0"/>
              </a:rPr>
              <a:t>stimulere</a:t>
            </a:r>
            <a:r>
              <a:rPr lang="nb-NO" sz="2400">
                <a:latin typeface="Abadi Extra Light" panose="020B0204020104020204" pitchFamily="34" charset="0"/>
              </a:rPr>
              <a:t> til å utnytte de </a:t>
            </a:r>
            <a:r>
              <a:rPr lang="nb-NO" sz="2400" b="1">
                <a:latin typeface="Abadi Extra Light" panose="020B0204020104020204" pitchFamily="34" charset="0"/>
              </a:rPr>
              <a:t>lokale mulighetene </a:t>
            </a:r>
            <a:r>
              <a:rPr lang="nb-NO" sz="2400">
                <a:latin typeface="Abadi Extra Light" panose="020B0204020104020204" pitchFamily="34" charset="0"/>
              </a:rPr>
              <a:t>og bryte ned de </a:t>
            </a:r>
            <a:r>
              <a:rPr lang="nb-NO" sz="2400" b="1">
                <a:latin typeface="Abadi Extra Light" panose="020B0204020104020204" pitchFamily="34" charset="0"/>
              </a:rPr>
              <a:t>lokale barrierene</a:t>
            </a:r>
            <a:r>
              <a:rPr lang="nb-NO" sz="2400">
                <a:latin typeface="Abadi Extra Light" panose="020B0204020104020204" pitchFamily="34" charset="0"/>
              </a:rPr>
              <a:t>.</a:t>
            </a:r>
          </a:p>
          <a:p>
            <a:pPr algn="ctr"/>
            <a:endParaRPr lang="nb-NO" sz="2400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3" name="Bilde 2" descr="Et bilde som inneholder himmel, utendørs, solnedgang, natur&#10;&#10;Automatisk generert beskrivelse">
            <a:extLst>
              <a:ext uri="{FF2B5EF4-FFF2-40B4-BE49-F238E27FC236}">
                <a16:creationId xmlns:a16="http://schemas.microsoft.com/office/drawing/2014/main" id="{FBBDA031-9163-4F04-8107-93C0D16373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6" y="2358572"/>
            <a:ext cx="6749143" cy="449942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1421A14-FB3A-4EE8-AEC9-5FA529E26DC7}"/>
              </a:ext>
            </a:extLst>
          </p:cNvPr>
          <p:cNvSpPr txBox="1"/>
          <p:nvPr/>
        </p:nvSpPr>
        <p:spPr>
          <a:xfrm>
            <a:off x="1013631" y="1102554"/>
            <a:ext cx="101676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latin typeface="Abadi Extra Light"/>
              </a:rPr>
              <a:t>Forprosjekt: Lønnsom og lokal sirkulærøkonomi</a:t>
            </a:r>
          </a:p>
        </p:txBody>
      </p:sp>
    </p:spTree>
    <p:extLst>
      <p:ext uri="{BB962C8B-B14F-4D97-AF65-F5344CB8AC3E}">
        <p14:creationId xmlns:p14="http://schemas.microsoft.com/office/powerpoint/2010/main" val="1529380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3A96561-A30C-45C5-B9A6-A42A2D4C8AC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08" y="639148"/>
            <a:ext cx="8574783" cy="60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FCB3741-EE48-4ABC-90D4-5AC2B3F2250D}"/>
              </a:ext>
            </a:extLst>
          </p:cNvPr>
          <p:cNvSpPr txBox="1"/>
          <p:nvPr/>
        </p:nvSpPr>
        <p:spPr>
          <a:xfrm>
            <a:off x="197730" y="1749867"/>
            <a:ext cx="4994259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b-NO" sz="2400" dirty="0">
              <a:latin typeface="Abadi Extra Light" panose="020B0204020104020204" pitchFamily="34" charset="0"/>
            </a:endParaRPr>
          </a:p>
          <a:p>
            <a:pPr algn="ctr"/>
            <a:r>
              <a:rPr lang="nb-NO" sz="2400">
                <a:ea typeface="+mn-lt"/>
                <a:cs typeface="+mn-lt"/>
              </a:rPr>
              <a:t>FI's</a:t>
            </a:r>
            <a:r>
              <a:rPr lang="nb-NO" sz="2400" dirty="0">
                <a:ea typeface="+mn-lt"/>
                <a:cs typeface="+mn-lt"/>
              </a:rPr>
              <a:t> Bærekrafts-CV: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buFont typeface="Times New Roman,Serif"/>
              <a:buChar char="∞"/>
            </a:pPr>
            <a:r>
              <a:rPr lang="nb-NO" sz="2000" dirty="0">
                <a:ea typeface="+mn-lt"/>
                <a:cs typeface="+mn-lt"/>
              </a:rPr>
              <a:t>Drifter </a:t>
            </a:r>
            <a:r>
              <a:rPr lang="nb-NO" sz="2000" b="1" dirty="0">
                <a:ea typeface="+mn-lt"/>
                <a:cs typeface="+mn-lt"/>
              </a:rPr>
              <a:t>tre næringsklyng</a:t>
            </a:r>
            <a:r>
              <a:rPr lang="nb-NO" sz="2000" dirty="0">
                <a:ea typeface="+mn-lt"/>
                <a:cs typeface="+mn-lt"/>
              </a:rPr>
              <a:t>er som har fokus på bærekraft og arrangert diverse </a:t>
            </a:r>
            <a:r>
              <a:rPr lang="nb-NO" sz="2000" dirty="0" err="1">
                <a:ea typeface="+mn-lt"/>
                <a:cs typeface="+mn-lt"/>
              </a:rPr>
              <a:t>webinarer</a:t>
            </a:r>
            <a:r>
              <a:rPr lang="nb-NO" sz="2000" dirty="0">
                <a:ea typeface="+mn-lt"/>
                <a:cs typeface="+mn-lt"/>
              </a:rPr>
              <a:t> innenfor tematikken</a:t>
            </a:r>
          </a:p>
          <a:p>
            <a:pPr marL="342900" indent="-342900">
              <a:buFont typeface="Times New Roman,Serif"/>
              <a:buChar char="∞"/>
            </a:pPr>
            <a:r>
              <a:rPr lang="nb-NO" sz="2000" b="1" dirty="0" err="1">
                <a:latin typeface="Calibri"/>
                <a:cs typeface="Calibri"/>
              </a:rPr>
              <a:t>Renergy</a:t>
            </a:r>
            <a:r>
              <a:rPr lang="nb-NO" sz="2000" b="1" dirty="0">
                <a:latin typeface="Calibri"/>
                <a:cs typeface="Calibri"/>
              </a:rPr>
              <a:t> Cluster. Pilot E </a:t>
            </a:r>
            <a:r>
              <a:rPr lang="nb-NO" sz="2000" dirty="0">
                <a:latin typeface="Calibri"/>
                <a:cs typeface="Calibri"/>
              </a:rPr>
              <a:t>–  utvikling og bygging av verdens første havgående hydrogenfartøy </a:t>
            </a:r>
          </a:p>
          <a:p>
            <a:pPr marL="342900" indent="-342900">
              <a:buFont typeface="Times New Roman,Serif"/>
              <a:buChar char="∞"/>
            </a:pPr>
            <a:r>
              <a:rPr lang="nb-NO" sz="2000" b="1" dirty="0">
                <a:latin typeface="Calibri"/>
                <a:cs typeface="Calibri"/>
              </a:rPr>
              <a:t>NCE </a:t>
            </a:r>
            <a:r>
              <a:rPr lang="nb-NO" sz="2000" b="1" dirty="0" err="1">
                <a:latin typeface="Calibri"/>
                <a:cs typeface="Calibri"/>
              </a:rPr>
              <a:t>Aquatech</a:t>
            </a:r>
            <a:r>
              <a:rPr lang="nb-NO" sz="2000" b="1" dirty="0">
                <a:latin typeface="Calibri"/>
                <a:cs typeface="Calibri"/>
              </a:rPr>
              <a:t> Cluster </a:t>
            </a:r>
            <a:r>
              <a:rPr lang="nb-NO" sz="2000" dirty="0">
                <a:latin typeface="Calibri"/>
                <a:cs typeface="Calibri"/>
              </a:rPr>
              <a:t>deltar i </a:t>
            </a:r>
            <a:r>
              <a:rPr lang="nb-NO" sz="2000" dirty="0" err="1">
                <a:latin typeface="Calibri"/>
                <a:cs typeface="Calibri"/>
              </a:rPr>
              <a:t>Pocoplast</a:t>
            </a:r>
            <a:r>
              <a:rPr lang="nb-NO" sz="2000" dirty="0">
                <a:latin typeface="Calibri"/>
                <a:cs typeface="Calibri"/>
              </a:rPr>
              <a:t> (resirkulering av plast fra/til havbruk) NFR prosjekt ledet av SINTEF </a:t>
            </a:r>
          </a:p>
          <a:p>
            <a:pPr marL="342900" indent="-342900">
              <a:buFont typeface="Times New Roman,Serif"/>
              <a:buChar char="∞"/>
            </a:pPr>
            <a:r>
              <a:rPr lang="nb-NO" sz="2000" b="1" dirty="0">
                <a:latin typeface="Calibri"/>
                <a:cs typeface="Calibri"/>
              </a:rPr>
              <a:t>NCE </a:t>
            </a:r>
            <a:r>
              <a:rPr lang="nb-NO" sz="2000" b="1" dirty="0" err="1">
                <a:latin typeface="Calibri"/>
                <a:cs typeface="Calibri"/>
              </a:rPr>
              <a:t>Aquatech</a:t>
            </a:r>
            <a:r>
              <a:rPr lang="nb-NO" sz="2000" b="1" dirty="0">
                <a:latin typeface="Calibri"/>
                <a:cs typeface="Calibri"/>
              </a:rPr>
              <a:t> Cluster: </a:t>
            </a:r>
            <a:r>
              <a:rPr lang="nb-NO" sz="2000" dirty="0">
                <a:latin typeface="Calibri"/>
                <a:cs typeface="Calibri"/>
              </a:rPr>
              <a:t>Ombordprosjekt: Lage nye verdikjeder på tvers av næringene jord, skog og havbruk (prosjekt sammen med </a:t>
            </a:r>
            <a:r>
              <a:rPr lang="nb-NO" sz="2000" dirty="0" err="1">
                <a:latin typeface="Calibri"/>
                <a:cs typeface="Calibri"/>
              </a:rPr>
              <a:t>WoodWorks</a:t>
            </a:r>
            <a:r>
              <a:rPr lang="nb-NO" sz="2000" dirty="0">
                <a:latin typeface="Calibri"/>
                <a:cs typeface="Calibri"/>
              </a:rPr>
              <a:t>! Og Bondelaget)</a:t>
            </a:r>
          </a:p>
          <a:p>
            <a:endParaRPr lang="nb-NO" sz="2400" dirty="0">
              <a:latin typeface="Calibri"/>
              <a:cs typeface="Calibri"/>
            </a:endParaRPr>
          </a:p>
          <a:p>
            <a:pPr algn="ctr"/>
            <a:endParaRPr lang="nb-NO" sz="2400" dirty="0">
              <a:latin typeface="Abadi Extra Light" panose="020B0204020104020204" pitchFamily="34" charset="0"/>
            </a:endParaRPr>
          </a:p>
          <a:p>
            <a:pPr algn="ctr"/>
            <a:endParaRPr lang="nb-NO" sz="2400" dirty="0">
              <a:latin typeface="Abadi Extra Light" panose="020B0204020104020204" pitchFamily="34" charset="0"/>
            </a:endParaRPr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3" name="Bilde 2" descr="Et bilde som inneholder himmel, utendørs, solnedgang, natur&#10;&#10;Automatisk generert beskrivelse">
            <a:extLst>
              <a:ext uri="{FF2B5EF4-FFF2-40B4-BE49-F238E27FC236}">
                <a16:creationId xmlns:a16="http://schemas.microsoft.com/office/drawing/2014/main" id="{FD39C7F5-A3A5-43C1-AAFE-02BD521544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08" y="2389414"/>
            <a:ext cx="6768192" cy="451212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8B1B8859-A1D1-47B3-9B21-A5E592C72F98}"/>
              </a:ext>
            </a:extLst>
          </p:cNvPr>
          <p:cNvSpPr txBox="1"/>
          <p:nvPr/>
        </p:nvSpPr>
        <p:spPr>
          <a:xfrm>
            <a:off x="1013631" y="1102554"/>
            <a:ext cx="101676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latin typeface="Abadi Extra Light"/>
              </a:rPr>
              <a:t>Forprosjekt: Lønnsom og lokal sirkulærøkonomi</a:t>
            </a:r>
          </a:p>
        </p:txBody>
      </p:sp>
    </p:spTree>
    <p:extLst>
      <p:ext uri="{BB962C8B-B14F-4D97-AF65-F5344CB8AC3E}">
        <p14:creationId xmlns:p14="http://schemas.microsoft.com/office/powerpoint/2010/main" val="408140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F7FFDEDB-23CE-4EC1-B270-0F6E07ADB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6C0057C-3C63-43E4-8949-F54CDD4DCB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FCB3741-EE48-4ABC-90D4-5AC2B3F2250D}"/>
              </a:ext>
            </a:extLst>
          </p:cNvPr>
          <p:cNvSpPr txBox="1"/>
          <p:nvPr/>
        </p:nvSpPr>
        <p:spPr>
          <a:xfrm>
            <a:off x="732331" y="3068874"/>
            <a:ext cx="4137913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2000" b="1" dirty="0" err="1">
                <a:latin typeface="Abadi Extra Light"/>
              </a:rPr>
              <a:t>NiO`s</a:t>
            </a:r>
            <a:r>
              <a:rPr lang="nb-NO" sz="2000" b="1" dirty="0">
                <a:latin typeface="Abadi Extra Light"/>
              </a:rPr>
              <a:t> Bærekrafts-CV: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∞"/>
            </a:pPr>
            <a:r>
              <a:rPr lang="nb-NO" sz="2000" b="1" dirty="0">
                <a:latin typeface="Abadi Extra Light"/>
              </a:rPr>
              <a:t>Miljøfyrtårn</a:t>
            </a:r>
            <a:r>
              <a:rPr lang="nb-NO" sz="2000" dirty="0">
                <a:latin typeface="Abadi Extra Light"/>
              </a:rPr>
              <a:t> 2021 </a:t>
            </a:r>
            <a:endParaRPr lang="nb-NO" sz="2000" dirty="0">
              <a:latin typeface="Abadi Extra Light" panose="020B0204020104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∞"/>
            </a:pPr>
            <a:r>
              <a:rPr lang="nb-NO" sz="2000" b="1" dirty="0">
                <a:latin typeface="Abadi Extra Light"/>
              </a:rPr>
              <a:t>Medlem UN Global Compact </a:t>
            </a:r>
            <a:r>
              <a:rPr lang="nb-NO" sz="2000" dirty="0">
                <a:latin typeface="Abadi Extra Light"/>
              </a:rPr>
              <a:t>2021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∞"/>
            </a:pPr>
            <a:r>
              <a:rPr lang="nb-NO" sz="2000" b="1" dirty="0">
                <a:latin typeface="Abadi Extra Light"/>
              </a:rPr>
              <a:t>Medforfattere: Guide for kommuner som vil støtte Industrielle symbioser </a:t>
            </a:r>
            <a:r>
              <a:rPr lang="nb-NO" sz="2000" dirty="0">
                <a:latin typeface="Abadi Extra Light"/>
              </a:rPr>
              <a:t>(m/</a:t>
            </a:r>
            <a:r>
              <a:rPr lang="nb-NO" sz="2000" dirty="0" err="1">
                <a:latin typeface="Abadi Extra Light"/>
              </a:rPr>
              <a:t>PlanMiljø</a:t>
            </a:r>
            <a:r>
              <a:rPr lang="nb-NO" sz="2000" dirty="0">
                <a:latin typeface="Abadi Extra Light"/>
              </a:rPr>
              <a:t>, Danmark)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∞"/>
            </a:pPr>
            <a:r>
              <a:rPr lang="nb-NO" sz="2000" b="1" dirty="0">
                <a:latin typeface="Abadi Extra Light"/>
              </a:rPr>
              <a:t>Svanem Biogass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∞"/>
            </a:pPr>
            <a:r>
              <a:rPr lang="nb-NO" sz="2000" b="1" dirty="0">
                <a:latin typeface="Abadi Extra Light"/>
              </a:rPr>
              <a:t>Stamnesøy Shipping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latin typeface="Abadi Extra Light" panose="020B0204020104020204" pitchFamily="34" charset="0"/>
            </a:endParaRPr>
          </a:p>
          <a:p>
            <a:pPr algn="ctr"/>
            <a:endParaRPr lang="nb-NO" sz="2400" dirty="0"/>
          </a:p>
        </p:txBody>
      </p:sp>
      <p:pic>
        <p:nvPicPr>
          <p:cNvPr id="10" name="Bilde 9" descr="Et bilde som inneholder tekst&#10;&#10;Automatisk generert beskrivelse">
            <a:extLst>
              <a:ext uri="{FF2B5EF4-FFF2-40B4-BE49-F238E27FC236}">
                <a16:creationId xmlns:a16="http://schemas.microsoft.com/office/drawing/2014/main" id="{843CA84B-95E8-4C4D-8C6B-591BD681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pic>
        <p:nvPicPr>
          <p:cNvPr id="3" name="Bilde 2" descr="Et bilde som inneholder himmel, utendørs, solnedgang, natur&#10;&#10;Automatisk generert beskrivelse">
            <a:extLst>
              <a:ext uri="{FF2B5EF4-FFF2-40B4-BE49-F238E27FC236}">
                <a16:creationId xmlns:a16="http://schemas.microsoft.com/office/drawing/2014/main" id="{D2CF32CB-09A0-427E-BF45-9DEF4D539E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3" y="2372864"/>
            <a:ext cx="6727704" cy="448513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397619C-A95D-4DB1-BB8E-CD2D91CA9B82}"/>
              </a:ext>
            </a:extLst>
          </p:cNvPr>
          <p:cNvSpPr txBox="1"/>
          <p:nvPr/>
        </p:nvSpPr>
        <p:spPr>
          <a:xfrm>
            <a:off x="1013631" y="1102554"/>
            <a:ext cx="1016768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b-NO" sz="4000" b="1" dirty="0">
                <a:latin typeface="Abadi Extra Light"/>
              </a:rPr>
              <a:t>Forprosjekt: Lønnsom og lokal sirkulærøkonomi</a:t>
            </a:r>
          </a:p>
        </p:txBody>
      </p:sp>
    </p:spTree>
    <p:extLst>
      <p:ext uri="{BB962C8B-B14F-4D97-AF65-F5344CB8AC3E}">
        <p14:creationId xmlns:p14="http://schemas.microsoft.com/office/powerpoint/2010/main" val="173225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 descr="Kontinuerlig forbedring med heldekkende fyll">
            <a:extLst>
              <a:ext uri="{FF2B5EF4-FFF2-40B4-BE49-F238E27FC236}">
                <a16:creationId xmlns:a16="http://schemas.microsoft.com/office/drawing/2014/main" id="{8D7E4685-0669-4E1B-8A54-B4DDB10D8A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46" y="-877954"/>
            <a:ext cx="10694503" cy="917713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3480CEF-8BFE-4685-AD3B-117C29DB7ECB}"/>
              </a:ext>
            </a:extLst>
          </p:cNvPr>
          <p:cNvSpPr txBox="1"/>
          <p:nvPr/>
        </p:nvSpPr>
        <p:spPr>
          <a:xfrm>
            <a:off x="1450655" y="2081308"/>
            <a:ext cx="9290689" cy="47766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 dirty="0"/>
              <a:t>Gjennomføring:</a:t>
            </a:r>
            <a:r>
              <a:rPr lang="nb-NO" sz="2000" dirty="0"/>
              <a:t> </a:t>
            </a:r>
            <a:r>
              <a:rPr lang="nb-NO" sz="2000" b="1" dirty="0"/>
              <a:t>Fysiske møter</a:t>
            </a:r>
            <a:r>
              <a:rPr lang="nb-NO" sz="2000" dirty="0"/>
              <a:t> med forelesninger, diskusjoner, workshop og ideutvekslinger, mulig også </a:t>
            </a:r>
            <a:r>
              <a:rPr lang="nb-NO" sz="2000" b="1" dirty="0"/>
              <a:t>til dels digitalt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 dirty="0"/>
              <a:t>Tidspunkt: </a:t>
            </a:r>
            <a:r>
              <a:rPr lang="nb-NO" sz="2000" dirty="0"/>
              <a:t>Nov-Des. 2021.</a:t>
            </a:r>
            <a:endParaRPr lang="nb-NO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b="1" dirty="0"/>
              <a:t>Fokus:</a:t>
            </a:r>
            <a:r>
              <a:rPr lang="nb-NO" sz="2000" dirty="0"/>
              <a:t> </a:t>
            </a:r>
            <a:r>
              <a:rPr lang="nb-NO" sz="2000" b="1" dirty="0"/>
              <a:t>felles læring</a:t>
            </a:r>
            <a:r>
              <a:rPr lang="nb-NO" sz="2000" dirty="0"/>
              <a:t> rundt muligheter og barrierer for sirkulære prosjekter som gir økonomisk gevinst for bedriftene. </a:t>
            </a:r>
            <a:endParaRPr lang="nb-NO" sz="2000" dirty="0">
              <a:cs typeface="Calibri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 dirty="0"/>
              <a:t> </a:t>
            </a:r>
            <a:r>
              <a:rPr lang="nb-NO" sz="2000" b="1" dirty="0"/>
              <a:t>Kompetansegrunnlag: </a:t>
            </a:r>
            <a:r>
              <a:rPr lang="nb-NO" sz="2000" dirty="0"/>
              <a:t>Formålet er å skape en </a:t>
            </a:r>
            <a:r>
              <a:rPr lang="nb-NO" sz="2000" b="1" dirty="0"/>
              <a:t>arena der bedriftene lærer av hverandre, og vi lærer sammen med bedriftene</a:t>
            </a:r>
            <a:r>
              <a:rPr lang="nb-NO" sz="2000" dirty="0"/>
              <a:t>. Gjennomføringen må likevel være tuftet på et faglig grunnlag, og der vi selv ikke har tilstrekkelig kompetanse vil vi invitere inn riktig ekspertise fra eksempelvis NTNU, SINTEF, UN GC.</a:t>
            </a:r>
            <a:endParaRPr lang="nb-NO" sz="2000" dirty="0">
              <a:cs typeface="Calibri"/>
            </a:endParaRP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BE0C04D-0C78-4BB6-AB02-2D5F658AD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170EA77-6E86-45EB-970F-F4123F2FD5A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32CDE982-BBC0-4FEA-8905-00D9369C6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0875FBF-BF92-430F-B25F-C7D2C1A12A6E}"/>
              </a:ext>
            </a:extLst>
          </p:cNvPr>
          <p:cNvSpPr txBox="1"/>
          <p:nvPr/>
        </p:nvSpPr>
        <p:spPr>
          <a:xfrm>
            <a:off x="1746140" y="1048689"/>
            <a:ext cx="609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>
                <a:latin typeface="Abadi Extra Light" panose="020B0204020104020204" pitchFamily="34" charset="0"/>
              </a:rPr>
              <a:t>Nøkkelpunkter:</a:t>
            </a:r>
          </a:p>
          <a:p>
            <a:endParaRPr lang="nb-NO" sz="3200" b="1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5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1" descr="Kontinuerlig forbedring med heldekkende fyll">
            <a:extLst>
              <a:ext uri="{FF2B5EF4-FFF2-40B4-BE49-F238E27FC236}">
                <a16:creationId xmlns:a16="http://schemas.microsoft.com/office/drawing/2014/main" id="{10DC7C45-D7E7-4B8E-BD50-9B560CFC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2951" y="-395633"/>
            <a:ext cx="10694503" cy="917713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597D4CE4-BED9-4C2F-B407-5B29C6388E59}"/>
              </a:ext>
            </a:extLst>
          </p:cNvPr>
          <p:cNvSpPr txBox="1"/>
          <p:nvPr/>
        </p:nvSpPr>
        <p:spPr>
          <a:xfrm>
            <a:off x="724546" y="879227"/>
            <a:ext cx="1016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>
                <a:latin typeface="Abadi Extra Light" panose="020B0204020104020204" pitchFamily="34" charset="0"/>
              </a:rPr>
              <a:t>Innholdet er delt i 7 moduler: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842C1A1-419D-4F8D-927B-17D8B463A7C3}"/>
              </a:ext>
            </a:extLst>
          </p:cNvPr>
          <p:cNvSpPr txBox="1"/>
          <p:nvPr/>
        </p:nvSpPr>
        <p:spPr>
          <a:xfrm>
            <a:off x="2652402" y="1791662"/>
            <a:ext cx="5319118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1: Teori: Sirkulærøkonomi som begrep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2: Praksis: material- og varekretsløpet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3: Markedstilnærmingen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4: Kompetanse og arbeidskraft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841683B-E3D8-4E63-A26C-03F509863DA7}"/>
              </a:ext>
            </a:extLst>
          </p:cNvPr>
          <p:cNvSpPr txBox="1"/>
          <p:nvPr/>
        </p:nvSpPr>
        <p:spPr>
          <a:xfrm>
            <a:off x="2652402" y="4192932"/>
            <a:ext cx="7248937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5: Politikk og offentlige rammebetingelser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6: Måling og rapportering av </a:t>
            </a:r>
            <a:r>
              <a:rPr lang="nb-NO" sz="2000" err="1">
                <a:solidFill>
                  <a:srgbClr val="000000"/>
                </a:solidFill>
                <a:latin typeface="Calibri" panose="020F0502020204030204" pitchFamily="34" charset="0"/>
              </a:rPr>
              <a:t>sirkularitet</a:t>
            </a: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 på bedriftsnivå</a:t>
            </a:r>
          </a:p>
          <a:p>
            <a:pPr marL="342900" indent="-342900">
              <a:lnSpc>
                <a:spcPct val="200000"/>
              </a:lnSpc>
              <a:buClr>
                <a:srgbClr val="00B050"/>
              </a:buClr>
              <a:buSzPct val="130000"/>
              <a:buFont typeface="Calibri" panose="020F0502020204030204" pitchFamily="34" charset="0"/>
              <a:buChar char="∞"/>
            </a:pPr>
            <a:r>
              <a:rPr lang="nb-NO" sz="2000">
                <a:solidFill>
                  <a:srgbClr val="000000"/>
                </a:solidFill>
                <a:latin typeface="Calibri" panose="020F0502020204030204" pitchFamily="34" charset="0"/>
              </a:rPr>
              <a:t>Modul 7: Suksesshistorier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D387F1D-B417-4B40-8A35-56D7ABE4A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0" y="-567050"/>
            <a:ext cx="1905000" cy="1905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6243CF7-E4FB-473B-9D8B-7BC7B0DB33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50" y="69525"/>
            <a:ext cx="721120" cy="721120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B8513658-759B-4DE1-9768-5E4AE0DEA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04" y="-108327"/>
            <a:ext cx="2133604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0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25FEE7C241E04D9F37127000626B2A" ma:contentTypeVersion="9" ma:contentTypeDescription="Opprett et nytt dokument." ma:contentTypeScope="" ma:versionID="19ab1353ae963f1d71b7c50e8ff4ee87">
  <xsd:schema xmlns:xsd="http://www.w3.org/2001/XMLSchema" xmlns:xs="http://www.w3.org/2001/XMLSchema" xmlns:p="http://schemas.microsoft.com/office/2006/metadata/properties" xmlns:ns2="672f55fc-fb95-4747-a5b6-0157ecc24021" targetNamespace="http://schemas.microsoft.com/office/2006/metadata/properties" ma:root="true" ma:fieldsID="8efcbc9ab97a6407f79124c57e482e5c" ns2:_="">
    <xsd:import namespace="672f55fc-fb95-4747-a5b6-0157ecc24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f55fc-fb95-4747-a5b6-0157ecc24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59E990-A50B-41B8-AA1D-A8D130D826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870169-6653-430F-9674-D532CFA2687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72f55fc-fb95-4747-a5b6-0157ecc2402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EDDBF5-18F9-4716-85B6-737A8C541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2f55fc-fb95-4747-a5b6-0157ecc24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1134</Words>
  <Application>Microsoft Office PowerPoint</Application>
  <PresentationFormat>Widescreen</PresentationFormat>
  <Paragraphs>160</Paragraphs>
  <Slides>18</Slides>
  <Notes>0</Notes>
  <HiddenSlides>5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Abadi Extra Light</vt:lpstr>
      <vt:lpstr>Arial</vt:lpstr>
      <vt:lpstr>Calibri</vt:lpstr>
      <vt:lpstr>Calibri Light</vt:lpstr>
      <vt:lpstr>Times New Roman</vt:lpstr>
      <vt:lpstr>Times New Roman,Serif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Malin Sveinsdotter Landrø Lystad</dc:creator>
  <cp:lastModifiedBy>Synnøve Aukan</cp:lastModifiedBy>
  <cp:revision>114</cp:revision>
  <dcterms:created xsi:type="dcterms:W3CDTF">2021-06-17T12:11:59Z</dcterms:created>
  <dcterms:modified xsi:type="dcterms:W3CDTF">2022-02-14T09:38:36Z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0x010100FD25FEE7C241E04D9F37127000626B2A</vt:lpwstr>
  </property>
</Properties>
</file>