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notesMasterIdLst>
    <p:notesMasterId r:id="rId16"/>
  </p:notesMasterIdLst>
  <p:handoutMasterIdLst>
    <p:handoutMasterId r:id="rId17"/>
  </p:handoutMasterIdLst>
  <p:sldIdLst>
    <p:sldId id="351" r:id="rId2"/>
    <p:sldId id="322" r:id="rId3"/>
    <p:sldId id="316" r:id="rId4"/>
    <p:sldId id="324" r:id="rId5"/>
    <p:sldId id="280" r:id="rId6"/>
    <p:sldId id="275" r:id="rId7"/>
    <p:sldId id="256" r:id="rId8"/>
    <p:sldId id="321" r:id="rId9"/>
    <p:sldId id="350" r:id="rId10"/>
    <p:sldId id="353" r:id="rId11"/>
    <p:sldId id="355" r:id="rId12"/>
    <p:sldId id="358" r:id="rId13"/>
    <p:sldId id="357" r:id="rId14"/>
    <p:sldId id="352" r:id="rId15"/>
  </p:sldIdLst>
  <p:sldSz cx="9144000" cy="5143500" type="screen16x9"/>
  <p:notesSz cx="6808788" cy="99409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A943001D-17F2-438F-953D-4F38ECEFD420}">
          <p14:sldIdLst/>
        </p14:section>
        <p14:section name="Inndeling uten navn" id="{213E4A60-D85D-48A8-AC95-BFDBD362B305}">
          <p14:sldIdLst>
            <p14:sldId id="351"/>
            <p14:sldId id="322"/>
            <p14:sldId id="316"/>
            <p14:sldId id="324"/>
            <p14:sldId id="280"/>
            <p14:sldId id="275"/>
            <p14:sldId id="256"/>
            <p14:sldId id="321"/>
            <p14:sldId id="350"/>
            <p14:sldId id="353"/>
            <p14:sldId id="355"/>
            <p14:sldId id="358"/>
            <p14:sldId id="357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5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Haraldsen" initials="JH" lastIdx="2" clrIdx="0">
    <p:extLst>
      <p:ext uri="{19B8F6BF-5375-455C-9EA6-DF929625EA0E}">
        <p15:presenceInfo xmlns:p15="http://schemas.microsoft.com/office/powerpoint/2012/main" userId="S-1-5-21-2138917944-3263561964-1912643358-1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8B3263"/>
    <a:srgbClr val="6A7379"/>
    <a:srgbClr val="365799"/>
    <a:srgbClr val="E05E1C"/>
    <a:srgbClr val="529B34"/>
    <a:srgbClr val="695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108" y="126"/>
      </p:cViewPr>
      <p:guideLst>
        <p:guide orient="horz" pos="1620"/>
        <p:guide pos="2880"/>
        <p:guide pos="25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6"/>
    </p:cViewPr>
  </p:sorterViewPr>
  <p:notesViewPr>
    <p:cSldViewPr snapToGrid="0" snapToObjects="1">
      <p:cViewPr varScale="1">
        <p:scale>
          <a:sx n="108" d="100"/>
          <a:sy n="108" d="100"/>
        </p:scale>
        <p:origin x="-4912" y="-11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nnøve Aukan" userId="1869e680e0e95740" providerId="LiveId" clId="{AFD721C9-2501-40A9-9BA8-870728D884B8}"/>
    <pc:docChg chg="undo custSel delSld modSld sldOrd modSection">
      <pc:chgData name="Synnøve Aukan" userId="1869e680e0e95740" providerId="LiveId" clId="{AFD721C9-2501-40A9-9BA8-870728D884B8}" dt="2021-05-06T05:45:18.882" v="5"/>
      <pc:docMkLst>
        <pc:docMk/>
      </pc:docMkLst>
      <pc:sldChg chg="ord">
        <pc:chgData name="Synnøve Aukan" userId="1869e680e0e95740" providerId="LiveId" clId="{AFD721C9-2501-40A9-9BA8-870728D884B8}" dt="2021-05-06T05:45:18.882" v="5"/>
        <pc:sldMkLst>
          <pc:docMk/>
          <pc:sldMk cId="3431044473" sldId="352"/>
        </pc:sldMkLst>
      </pc:sldChg>
      <pc:sldChg chg="del">
        <pc:chgData name="Synnøve Aukan" userId="1869e680e0e95740" providerId="LiveId" clId="{AFD721C9-2501-40A9-9BA8-870728D884B8}" dt="2021-05-06T05:45:15.572" v="3" actId="47"/>
        <pc:sldMkLst>
          <pc:docMk/>
          <pc:sldMk cId="2919858947" sldId="3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46DEB-F024-F340-9273-0EBD6090A67D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41452-EE62-6E43-80B9-CAD4B602D84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84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11FC3-4E23-1649-A41F-03118A318A14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B3CA3-63BA-7E4B-A577-8AD3A3FACC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53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B50F0-9503-4753-9E7B-C86C70EEA668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747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Redusere soyabehovet</a:t>
            </a:r>
          </a:p>
          <a:p>
            <a:r>
              <a:rPr lang="nb-NO" dirty="0"/>
              <a:t>Benytte bærekraftige råvarer – reststoffer fra europeisk sukkerproduksjon (melasse) i første steg, deretter når teknologien er lønnsom gå over til sukker fra trevare for å produsere et fiskefor for bedre fiskehelse og bedre utnyttelse av dagens landareal.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B50F0-9503-4753-9E7B-C86C70EEA668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056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900" b="1" kern="0" dirty="0"/>
              <a:t>Rapid </a:t>
            </a:r>
            <a:r>
              <a:rPr lang="nb-NO" sz="900" b="1" kern="0" dirty="0" err="1"/>
              <a:t>growth</a:t>
            </a:r>
            <a:r>
              <a:rPr lang="nb-NO" sz="900" b="1" kern="0" dirty="0"/>
              <a:t> in </a:t>
            </a:r>
            <a:r>
              <a:rPr lang="nb-NO" sz="900" b="1" kern="0" dirty="0" err="1"/>
              <a:t>fishfeed</a:t>
            </a:r>
            <a:r>
              <a:rPr lang="nb-NO" sz="900" b="1" kern="0" dirty="0"/>
              <a:t> </a:t>
            </a:r>
            <a:r>
              <a:rPr lang="nb-NO" sz="900" b="1" kern="0" dirty="0" err="1"/>
              <a:t>production</a:t>
            </a:r>
            <a:endParaRPr lang="nb-NO" sz="900" b="1" kern="0" dirty="0"/>
          </a:p>
          <a:p>
            <a:r>
              <a:rPr lang="nb-NO" kern="0" dirty="0" err="1"/>
              <a:t>Globally</a:t>
            </a:r>
            <a:r>
              <a:rPr lang="nb-NO" kern="0" dirty="0"/>
              <a:t>, </a:t>
            </a:r>
            <a:r>
              <a:rPr lang="nb-NO" kern="0" dirty="0" err="1"/>
              <a:t>around</a:t>
            </a:r>
            <a:r>
              <a:rPr lang="nb-NO" kern="0" dirty="0"/>
              <a:t> 40 </a:t>
            </a:r>
            <a:r>
              <a:rPr lang="nb-NO" kern="0" dirty="0" err="1"/>
              <a:t>mln</a:t>
            </a:r>
            <a:r>
              <a:rPr lang="nb-NO" kern="0" dirty="0"/>
              <a:t> </a:t>
            </a:r>
            <a:r>
              <a:rPr lang="nb-NO" kern="0" dirty="0" err="1"/>
              <a:t>tonnes</a:t>
            </a:r>
            <a:r>
              <a:rPr lang="nb-NO" kern="0" dirty="0"/>
              <a:t> </a:t>
            </a:r>
            <a:r>
              <a:rPr lang="nb-NO" kern="0" dirty="0" err="1"/>
              <a:t>of</a:t>
            </a:r>
            <a:r>
              <a:rPr lang="nb-NO" kern="0" dirty="0"/>
              <a:t> </a:t>
            </a:r>
            <a:r>
              <a:rPr lang="nb-NO" kern="0" dirty="0" err="1"/>
              <a:t>feed</a:t>
            </a:r>
            <a:r>
              <a:rPr lang="nb-NO" kern="0" dirty="0"/>
              <a:t> for </a:t>
            </a:r>
            <a:r>
              <a:rPr lang="nb-NO" kern="0" dirty="0" err="1"/>
              <a:t>acquaculture</a:t>
            </a:r>
            <a:r>
              <a:rPr lang="nb-NO" kern="0" dirty="0"/>
              <a:t> </a:t>
            </a:r>
            <a:r>
              <a:rPr lang="nb-NO" kern="0" dirty="0" err="1"/>
              <a:t>was</a:t>
            </a:r>
            <a:r>
              <a:rPr lang="nb-NO" kern="0" dirty="0"/>
              <a:t> </a:t>
            </a:r>
            <a:r>
              <a:rPr lang="nb-NO" kern="0" dirty="0" err="1"/>
              <a:t>produced</a:t>
            </a:r>
            <a:r>
              <a:rPr lang="nb-NO" kern="0" dirty="0"/>
              <a:t> in 2017. </a:t>
            </a:r>
            <a:r>
              <a:rPr lang="nb-NO" kern="0" dirty="0" err="1"/>
              <a:t>Carp</a:t>
            </a:r>
            <a:r>
              <a:rPr lang="nb-NO" kern="0" dirty="0"/>
              <a:t> </a:t>
            </a:r>
            <a:r>
              <a:rPr lang="nb-NO" kern="0" dirty="0" err="1"/>
              <a:t>fish</a:t>
            </a:r>
            <a:r>
              <a:rPr lang="nb-NO" kern="0" dirty="0"/>
              <a:t> and </a:t>
            </a:r>
            <a:r>
              <a:rPr lang="nb-NO" kern="0" dirty="0" err="1"/>
              <a:t>tilapia</a:t>
            </a:r>
            <a:r>
              <a:rPr lang="nb-NO" kern="0" dirty="0"/>
              <a:t> is </a:t>
            </a:r>
            <a:r>
              <a:rPr lang="nb-NO" kern="0" dirty="0" err="1"/>
              <a:t>the</a:t>
            </a:r>
            <a:r>
              <a:rPr lang="nb-NO" kern="0" dirty="0"/>
              <a:t> </a:t>
            </a:r>
            <a:r>
              <a:rPr lang="nb-NO" kern="0" dirty="0" err="1"/>
              <a:t>larger</a:t>
            </a:r>
            <a:r>
              <a:rPr lang="nb-NO" kern="0" dirty="0"/>
              <a:t> part </a:t>
            </a:r>
            <a:r>
              <a:rPr lang="nb-NO" kern="0" dirty="0" err="1"/>
              <a:t>of</a:t>
            </a:r>
            <a:r>
              <a:rPr lang="nb-NO" kern="0" dirty="0"/>
              <a:t> </a:t>
            </a:r>
            <a:r>
              <a:rPr lang="nb-NO" kern="0" dirty="0" err="1"/>
              <a:t>consumption</a:t>
            </a:r>
            <a:r>
              <a:rPr lang="nb-NO" kern="0" dirty="0"/>
              <a:t>, </a:t>
            </a:r>
            <a:r>
              <a:rPr lang="nb-NO" kern="0" dirty="0" err="1"/>
              <a:t>but</a:t>
            </a:r>
            <a:r>
              <a:rPr lang="nb-NO" kern="0" dirty="0"/>
              <a:t> </a:t>
            </a:r>
            <a:r>
              <a:rPr lang="nb-NO" kern="0" dirty="0" err="1"/>
              <a:t>salmon</a:t>
            </a:r>
            <a:r>
              <a:rPr lang="nb-NO" kern="0" dirty="0"/>
              <a:t> </a:t>
            </a:r>
            <a:r>
              <a:rPr lang="nb-NO" kern="0" dirty="0" err="1"/>
              <a:t>was</a:t>
            </a:r>
            <a:r>
              <a:rPr lang="nb-NO" kern="0" dirty="0"/>
              <a:t> </a:t>
            </a:r>
            <a:r>
              <a:rPr lang="nb-NO" kern="0" dirty="0" err="1"/>
              <a:t>around</a:t>
            </a:r>
            <a:r>
              <a:rPr lang="nb-NO" kern="0" dirty="0"/>
              <a:t> 10% </a:t>
            </a:r>
            <a:r>
              <a:rPr lang="nb-NO" kern="0" dirty="0" err="1"/>
              <a:t>of</a:t>
            </a:r>
            <a:r>
              <a:rPr lang="nb-NO" kern="0" dirty="0"/>
              <a:t> </a:t>
            </a:r>
            <a:r>
              <a:rPr lang="nb-NO" kern="0" dirty="0" err="1"/>
              <a:t>demand</a:t>
            </a:r>
            <a:r>
              <a:rPr lang="nb-NO" kern="0" dirty="0"/>
              <a:t>.</a:t>
            </a:r>
          </a:p>
          <a:p>
            <a:r>
              <a:rPr lang="nb-NO" kern="0" dirty="0" err="1"/>
              <a:t>Feed</a:t>
            </a:r>
            <a:r>
              <a:rPr lang="nb-NO" kern="0" dirty="0"/>
              <a:t> for </a:t>
            </a:r>
            <a:r>
              <a:rPr lang="nb-NO" kern="0" dirty="0" err="1"/>
              <a:t>salmon</a:t>
            </a:r>
            <a:r>
              <a:rPr lang="nb-NO" kern="0" dirty="0"/>
              <a:t> has </a:t>
            </a:r>
            <a:r>
              <a:rPr lang="nb-NO" kern="0" dirty="0" err="1"/>
              <a:t>growth</a:t>
            </a:r>
            <a:r>
              <a:rPr lang="nb-NO" kern="0" dirty="0"/>
              <a:t> </a:t>
            </a:r>
            <a:r>
              <a:rPr lang="nb-NO" kern="0" dirty="0" err="1"/>
              <a:t>rapidly</a:t>
            </a:r>
            <a:r>
              <a:rPr lang="nb-NO" kern="0" dirty="0"/>
              <a:t>. </a:t>
            </a:r>
            <a:r>
              <a:rPr lang="nb-NO" kern="0" dirty="0" err="1"/>
              <a:t>Norway’s</a:t>
            </a:r>
            <a:r>
              <a:rPr lang="nb-NO" kern="0" dirty="0"/>
              <a:t> </a:t>
            </a:r>
            <a:r>
              <a:rPr lang="nb-NO" kern="0" dirty="0" err="1"/>
              <a:t>share</a:t>
            </a:r>
            <a:r>
              <a:rPr lang="nb-NO" kern="0" dirty="0"/>
              <a:t> </a:t>
            </a:r>
            <a:r>
              <a:rPr lang="nb-NO" kern="0" dirty="0" err="1"/>
              <a:t>of</a:t>
            </a:r>
            <a:r>
              <a:rPr lang="nb-NO" kern="0" dirty="0"/>
              <a:t> </a:t>
            </a:r>
            <a:r>
              <a:rPr lang="nb-NO" kern="0" dirty="0" err="1"/>
              <a:t>the</a:t>
            </a:r>
            <a:r>
              <a:rPr lang="nb-NO" kern="0" dirty="0"/>
              <a:t> global </a:t>
            </a:r>
            <a:r>
              <a:rPr lang="nb-NO" kern="0" dirty="0" err="1"/>
              <a:t>fishfeed</a:t>
            </a:r>
            <a:r>
              <a:rPr lang="nb-NO" kern="0" dirty="0"/>
              <a:t> </a:t>
            </a:r>
            <a:r>
              <a:rPr lang="nb-NO" kern="0" dirty="0" err="1"/>
              <a:t>consumption</a:t>
            </a:r>
            <a:r>
              <a:rPr lang="nb-NO" kern="0" dirty="0"/>
              <a:t> </a:t>
            </a:r>
            <a:r>
              <a:rPr lang="nb-NO" kern="0" dirty="0" err="1"/>
              <a:t>was</a:t>
            </a:r>
            <a:r>
              <a:rPr lang="nb-NO" kern="0" dirty="0"/>
              <a:t> 45% and is </a:t>
            </a:r>
            <a:r>
              <a:rPr lang="nb-NO" kern="0" dirty="0" err="1"/>
              <a:t>increasing</a:t>
            </a:r>
            <a:r>
              <a:rPr lang="nb-NO" kern="0" dirty="0"/>
              <a:t>. </a:t>
            </a:r>
          </a:p>
          <a:p>
            <a:r>
              <a:rPr lang="nb-NO" kern="0" dirty="0" err="1"/>
              <a:t>Fishfeed</a:t>
            </a:r>
            <a:r>
              <a:rPr lang="nb-NO" kern="0" dirty="0"/>
              <a:t> </a:t>
            </a:r>
            <a:r>
              <a:rPr lang="nb-NO" kern="0" dirty="0" err="1"/>
              <a:t>production</a:t>
            </a:r>
            <a:r>
              <a:rPr lang="nb-NO" kern="0" dirty="0"/>
              <a:t> is </a:t>
            </a:r>
            <a:r>
              <a:rPr lang="nb-NO" kern="0" dirty="0" err="1"/>
              <a:t>mostly</a:t>
            </a:r>
            <a:r>
              <a:rPr lang="nb-NO" kern="0" dirty="0"/>
              <a:t> </a:t>
            </a:r>
            <a:r>
              <a:rPr lang="nb-NO" kern="0" dirty="0" err="1"/>
              <a:t>located</a:t>
            </a:r>
            <a:r>
              <a:rPr lang="nb-NO" kern="0" dirty="0"/>
              <a:t> in </a:t>
            </a:r>
            <a:r>
              <a:rPr lang="nb-NO" kern="0" dirty="0" err="1"/>
              <a:t>close</a:t>
            </a:r>
            <a:r>
              <a:rPr lang="nb-NO" kern="0" dirty="0"/>
              <a:t> </a:t>
            </a:r>
            <a:r>
              <a:rPr lang="nb-NO" kern="0" dirty="0" err="1"/>
              <a:t>proximity</a:t>
            </a:r>
            <a:r>
              <a:rPr lang="nb-NO" kern="0" dirty="0"/>
              <a:t> to </a:t>
            </a:r>
            <a:r>
              <a:rPr lang="nb-NO" kern="0" dirty="0" err="1"/>
              <a:t>the</a:t>
            </a:r>
            <a:r>
              <a:rPr lang="nb-NO" kern="0" dirty="0"/>
              <a:t> </a:t>
            </a:r>
            <a:r>
              <a:rPr lang="nb-NO" kern="0" dirty="0" err="1"/>
              <a:t>fish</a:t>
            </a:r>
            <a:r>
              <a:rPr lang="nb-NO" kern="0" dirty="0"/>
              <a:t> </a:t>
            </a:r>
            <a:r>
              <a:rPr lang="nb-NO" kern="0" dirty="0" err="1"/>
              <a:t>farming</a:t>
            </a:r>
            <a:r>
              <a:rPr lang="nb-NO" kern="0" dirty="0"/>
              <a:t> </a:t>
            </a:r>
            <a:r>
              <a:rPr lang="nb-NO" kern="0" dirty="0" err="1"/>
              <a:t>facilities</a:t>
            </a:r>
            <a:r>
              <a:rPr lang="nb-NO" kern="0" dirty="0"/>
              <a:t>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B50F0-9503-4753-9E7B-C86C70EEA668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00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t="3284" r="3526" b="31840"/>
          <a:stretch/>
        </p:blipFill>
        <p:spPr bwMode="auto">
          <a:xfrm>
            <a:off x="-26894" y="-26894"/>
            <a:ext cx="9191065" cy="413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6"/>
          <p:cNvSpPr>
            <a:spLocks noChangeArrowheads="1"/>
          </p:cNvSpPr>
          <p:nvPr/>
        </p:nvSpPr>
        <p:spPr bwMode="auto">
          <a:xfrm flipV="1">
            <a:off x="0" y="3214686"/>
            <a:ext cx="9144000" cy="900113"/>
          </a:xfrm>
          <a:prstGeom prst="rect">
            <a:avLst/>
          </a:prstGeom>
          <a:solidFill>
            <a:schemeClr val="tx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2400" b="1" i="0" u="none" strike="noStrike" kern="120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7780426" y="3103919"/>
            <a:ext cx="1116013" cy="1122362"/>
            <a:chOff x="7483476" y="4719638"/>
            <a:chExt cx="1116013" cy="1122362"/>
          </a:xfrm>
        </p:grpSpPr>
        <p:sp>
          <p:nvSpPr>
            <p:cNvPr id="10" name="Rektangel 9"/>
            <p:cNvSpPr>
              <a:spLocks noChangeArrowheads="1"/>
            </p:cNvSpPr>
            <p:nvPr userDrawn="1"/>
          </p:nvSpPr>
          <p:spPr bwMode="auto">
            <a:xfrm>
              <a:off x="7483476" y="4719638"/>
              <a:ext cx="1116013" cy="1122362"/>
            </a:xfrm>
            <a:prstGeom prst="rect">
              <a:avLst/>
            </a:prstGeom>
            <a:solidFill>
              <a:srgbClr val="950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altLang="nb-NO" sz="2400" b="1" i="0" u="none" strike="noStrike" kern="120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pic>
          <p:nvPicPr>
            <p:cNvPr id="11" name="Bilde 3" descr="s_skala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951" y="4935540"/>
              <a:ext cx="649288" cy="64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Plassholder for tekst 14"/>
          <p:cNvSpPr>
            <a:spLocks noGrp="1"/>
          </p:cNvSpPr>
          <p:nvPr>
            <p:ph type="body" sz="quarter" idx="17" hasCustomPrompt="1"/>
          </p:nvPr>
        </p:nvSpPr>
        <p:spPr>
          <a:xfrm>
            <a:off x="565979" y="4409170"/>
            <a:ext cx="6224288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40404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 dirty="0"/>
              <a:t>Klikk for å redigere eventuell undertekst</a:t>
            </a:r>
          </a:p>
        </p:txBody>
      </p:sp>
      <p:sp>
        <p:nvSpPr>
          <p:cNvPr id="12" name="Plassholder f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565979" y="3453964"/>
            <a:ext cx="6224288" cy="381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 dirty="0"/>
              <a:t>Klikk for å redigere overskrift</a:t>
            </a:r>
          </a:p>
        </p:txBody>
      </p:sp>
    </p:spTree>
    <p:extLst>
      <p:ext uri="{BB962C8B-B14F-4D97-AF65-F5344CB8AC3E}">
        <p14:creationId xmlns:p14="http://schemas.microsoft.com/office/powerpoint/2010/main" val="5908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931863"/>
            <a:ext cx="4165603" cy="37988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3" y="931863"/>
            <a:ext cx="4105275" cy="379888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4448" y="4715631"/>
            <a:ext cx="395536" cy="217264"/>
          </a:xfrm>
          <a:noFill/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F18E-19D0-4B40-AE54-AD1DF8DEDB3C}" type="slidenum">
              <a:rPr lang="nb-NO" noProof="0"/>
              <a:pPr>
                <a:defRPr/>
              </a:pPr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84149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F18E-19D0-4B40-AE54-AD1DF8DEDB3C}" type="slidenum">
              <a:rPr lang="nb-NO" noProof="0"/>
              <a:pPr>
                <a:defRPr/>
              </a:pPr>
              <a:t>‹#›</a:t>
            </a:fld>
            <a:endParaRPr lang="nb-NO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1370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_pixler -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tekst 23"/>
          <p:cNvSpPr>
            <a:spLocks noGrp="1"/>
          </p:cNvSpPr>
          <p:nvPr>
            <p:ph type="body" sz="quarter" idx="16" hasCustomPrompt="1"/>
          </p:nvPr>
        </p:nvSpPr>
        <p:spPr>
          <a:xfrm>
            <a:off x="565980" y="387662"/>
            <a:ext cx="8032850" cy="48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 dirty="0"/>
              <a:t>Klikk for å redigere overskrift</a:t>
            </a:r>
          </a:p>
        </p:txBody>
      </p:sp>
      <p:sp>
        <p:nvSpPr>
          <p:cNvPr id="27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5671379" y="4743452"/>
            <a:ext cx="1143000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EC2C4-E5CB-46DF-8F89-444A395C51F2}" type="datetime1">
              <a:rPr kumimoji="0" lang="nb-NO" sz="105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06.05.2021</a:t>
            </a:fld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1556579" y="4743452"/>
            <a:ext cx="4114800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565979" y="4743452"/>
            <a:ext cx="990600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4040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1DC70-1617-4B70-8D71-51DB700D19C5}" type="slidenum">
              <a:rPr kumimoji="0" lang="nb-NO" sz="105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Plassholder for tekst 27"/>
          <p:cNvSpPr>
            <a:spLocks noGrp="1"/>
          </p:cNvSpPr>
          <p:nvPr>
            <p:ph type="body" sz="quarter" idx="17"/>
          </p:nvPr>
        </p:nvSpPr>
        <p:spPr>
          <a:xfrm>
            <a:off x="565979" y="1188000"/>
            <a:ext cx="8032851" cy="3143069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Verdana"/>
              </a:defRPr>
            </a:lvl1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883"/>
          <a:stretch/>
        </p:blipFill>
        <p:spPr>
          <a:xfrm>
            <a:off x="-40640" y="3899656"/>
            <a:ext cx="9272962" cy="1290909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73" y="4605605"/>
            <a:ext cx="1025795" cy="2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8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_nøytral - tekst og stå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tekst 23"/>
          <p:cNvSpPr>
            <a:spLocks noGrp="1"/>
          </p:cNvSpPr>
          <p:nvPr>
            <p:ph type="body" sz="quarter" idx="16" hasCustomPrompt="1"/>
          </p:nvPr>
        </p:nvSpPr>
        <p:spPr>
          <a:xfrm>
            <a:off x="3111818" y="387662"/>
            <a:ext cx="5867400" cy="48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 dirty="0"/>
              <a:t>Klikk for å redigere overskrift</a:t>
            </a:r>
          </a:p>
        </p:txBody>
      </p:sp>
      <p:sp>
        <p:nvSpPr>
          <p:cNvPr id="25" name="Plassholder for tekst 27"/>
          <p:cNvSpPr>
            <a:spLocks noGrp="1"/>
          </p:cNvSpPr>
          <p:nvPr>
            <p:ph type="body" sz="quarter" idx="17"/>
          </p:nvPr>
        </p:nvSpPr>
        <p:spPr>
          <a:xfrm>
            <a:off x="3111818" y="1187999"/>
            <a:ext cx="5867400" cy="3178995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Verdana"/>
              </a:defRPr>
            </a:lvl1pPr>
            <a:lvl2pPr>
              <a:defRPr/>
            </a:lvl2pPr>
            <a:lvl3pPr>
              <a:defRPr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bilde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-21502" y="-31906"/>
            <a:ext cx="2651421" cy="5194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r>
              <a:rPr lang="nb-NO" dirty="0"/>
              <a:t>Her er det plass til et høyt bilde</a:t>
            </a:r>
          </a:p>
        </p:txBody>
      </p:sp>
    </p:spTree>
    <p:extLst>
      <p:ext uri="{BB962C8B-B14F-4D97-AF65-F5344CB8AC3E}">
        <p14:creationId xmlns:p14="http://schemas.microsoft.com/office/powerpoint/2010/main" val="191359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_nøytral - tekst og media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tekst 23"/>
          <p:cNvSpPr>
            <a:spLocks noGrp="1"/>
          </p:cNvSpPr>
          <p:nvPr>
            <p:ph type="body" sz="quarter" idx="16" hasCustomPrompt="1"/>
          </p:nvPr>
        </p:nvSpPr>
        <p:spPr>
          <a:xfrm>
            <a:off x="492371" y="387662"/>
            <a:ext cx="5867400" cy="48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 dirty="0"/>
              <a:t>Klikk for å redigere overskrift</a:t>
            </a:r>
          </a:p>
        </p:txBody>
      </p:sp>
      <p:sp>
        <p:nvSpPr>
          <p:cNvPr id="25" name="Plassholder for tekst 27"/>
          <p:cNvSpPr>
            <a:spLocks noGrp="1"/>
          </p:cNvSpPr>
          <p:nvPr>
            <p:ph type="body" sz="quarter" idx="17"/>
          </p:nvPr>
        </p:nvSpPr>
        <p:spPr>
          <a:xfrm>
            <a:off x="492371" y="1187999"/>
            <a:ext cx="5867400" cy="3178995"/>
          </a:xfrm>
          <a:prstGeom prst="rect">
            <a:avLst/>
          </a:prstGeom>
        </p:spPr>
        <p:txBody>
          <a:bodyPr vert="horz"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Verdana"/>
              </a:defRPr>
            </a:lvl1pPr>
            <a:lvl2pPr>
              <a:defRPr/>
            </a:lvl2pPr>
            <a:lvl3pPr>
              <a:defRPr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492580" y="1281860"/>
            <a:ext cx="2409374" cy="30851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r>
              <a:rPr lang="nb-NO" dirty="0"/>
              <a:t>Her er det plass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747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_nøytral - kapittel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14"/>
          <p:cNvSpPr>
            <a:spLocks noGrp="1"/>
          </p:cNvSpPr>
          <p:nvPr>
            <p:ph type="body" sz="quarter" idx="17" hasCustomPrompt="1"/>
          </p:nvPr>
        </p:nvSpPr>
        <p:spPr>
          <a:xfrm>
            <a:off x="389466" y="4409170"/>
            <a:ext cx="6904743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 dirty="0"/>
              <a:t>Klikk for å redigere eventuell undertekst</a:t>
            </a:r>
          </a:p>
        </p:txBody>
      </p:sp>
      <p:sp>
        <p:nvSpPr>
          <p:cNvPr id="4" name="Plassholder for innhold 6"/>
          <p:cNvSpPr>
            <a:spLocks noGrp="1"/>
          </p:cNvSpPr>
          <p:nvPr>
            <p:ph sz="quarter" idx="10"/>
          </p:nvPr>
        </p:nvSpPr>
        <p:spPr>
          <a:xfrm>
            <a:off x="-87406" y="-67703"/>
            <a:ext cx="9325535" cy="41152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941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6"/>
          <p:cNvSpPr>
            <a:spLocks noGrp="1"/>
          </p:cNvSpPr>
          <p:nvPr>
            <p:ph sz="quarter" idx="10"/>
          </p:nvPr>
        </p:nvSpPr>
        <p:spPr>
          <a:xfrm>
            <a:off x="376516" y="369322"/>
            <a:ext cx="8404038" cy="39942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051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- rø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>
            <a:spLocks noChangeArrowheads="1"/>
          </p:cNvSpPr>
          <p:nvPr userDrawn="1"/>
        </p:nvSpPr>
        <p:spPr bwMode="auto">
          <a:xfrm>
            <a:off x="-19538" y="-19538"/>
            <a:ext cx="9183076" cy="5182576"/>
          </a:xfrm>
          <a:prstGeom prst="rect">
            <a:avLst/>
          </a:prstGeom>
          <a:solidFill>
            <a:srgbClr val="95071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altLang="nb-NO" sz="2400" b="1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" name="Bilde 1" descr="Skala_Logo_Hvi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13" y="2200297"/>
            <a:ext cx="2522417" cy="701004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0"/>
          </p:nvPr>
        </p:nvSpPr>
        <p:spPr>
          <a:xfrm>
            <a:off x="87406" y="3348237"/>
            <a:ext cx="8955741" cy="4699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5350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tende - kontaktinfo, frisé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8" hasCustomPrompt="1"/>
          </p:nvPr>
        </p:nvSpPr>
        <p:spPr>
          <a:xfrm>
            <a:off x="-19146" y="-51052"/>
            <a:ext cx="9190269" cy="29014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Legg inn stort bilde</a:t>
            </a:r>
          </a:p>
        </p:txBody>
      </p:sp>
      <p:sp>
        <p:nvSpPr>
          <p:cNvPr id="16" name="Plassholder for tekst 14"/>
          <p:cNvSpPr>
            <a:spLocks noGrp="1"/>
          </p:cNvSpPr>
          <p:nvPr>
            <p:ph type="body" sz="quarter" idx="17" hasCustomPrompt="1"/>
          </p:nvPr>
        </p:nvSpPr>
        <p:spPr>
          <a:xfrm>
            <a:off x="100508" y="3970651"/>
            <a:ext cx="8970393" cy="4602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 dirty="0"/>
              <a:t>Navn og tittel – epost - telefonnummer</a:t>
            </a:r>
          </a:p>
        </p:txBody>
      </p:sp>
      <p:pic>
        <p:nvPicPr>
          <p:cNvPr id="2" name="Bilde 1" descr="Frise_ikon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26" y="3092108"/>
            <a:ext cx="4714769" cy="693662"/>
          </a:xfrm>
          <a:prstGeom prst="rect">
            <a:avLst/>
          </a:prstGeom>
        </p:spPr>
      </p:pic>
      <p:pic>
        <p:nvPicPr>
          <p:cNvPr id="8" name="Bilde 7" descr="Frise_ikoner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26" y="3092108"/>
            <a:ext cx="4714769" cy="69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200151"/>
            <a:ext cx="8077200" cy="32575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221B-B00F-4A8A-8C81-21096B4E585A}" type="datetime1">
              <a:rPr lang="nb-NO" smtClean="0"/>
              <a:t>06.05.2021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DC70-1617-4B70-8D71-51DB700D19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61" y="4580262"/>
            <a:ext cx="1167444" cy="322993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2"/>
          </p:nvPr>
        </p:nvSpPr>
        <p:spPr>
          <a:xfrm>
            <a:off x="565978" y="4767263"/>
            <a:ext cx="114337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8A518-6944-A248-B4BE-53AA60E811B3}" type="datetimeFigureOut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313131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06.05.2021</a:t>
            </a:fld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13131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53513" y="4767263"/>
            <a:ext cx="488778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13131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4"/>
          </p:nvPr>
        </p:nvSpPr>
        <p:spPr>
          <a:xfrm>
            <a:off x="6871730" y="4767263"/>
            <a:ext cx="64762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EC756-E821-624C-B0A2-2E15DF687E87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313131">
                    <a:tint val="75000"/>
                  </a:srgbClr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313131">
                  <a:tint val="75000"/>
                </a:srgbClr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5" name="Plassholder for tittel 1"/>
          <p:cNvSpPr>
            <a:spLocks noGrp="1"/>
          </p:cNvSpPr>
          <p:nvPr>
            <p:ph type="title"/>
          </p:nvPr>
        </p:nvSpPr>
        <p:spPr>
          <a:xfrm>
            <a:off x="565978" y="387661"/>
            <a:ext cx="8120822" cy="487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idx="1"/>
          </p:nvPr>
        </p:nvSpPr>
        <p:spPr>
          <a:xfrm>
            <a:off x="565978" y="1200150"/>
            <a:ext cx="8120821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					</a:t>
            </a:r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289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8" r:id="rId9"/>
    <p:sldLayoutId id="2147483739" r:id="rId10"/>
    <p:sldLayoutId id="214748374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Verand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openxmlformats.org/officeDocument/2006/relationships/image" Target="../media/image37.jpe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3FC2AB-2008-4956-994D-3396F1AC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			</a:t>
            </a:r>
            <a:r>
              <a:rPr lang="nb-NO" sz="4000" b="1" u="sng" dirty="0">
                <a:solidFill>
                  <a:srgbClr val="0070C0"/>
                </a:solidFill>
              </a:rPr>
              <a:t>«Vi tar en titt i krystallkula»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8BD5C9-473B-4D33-A334-C4DC42E6C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0151"/>
            <a:ext cx="8077200" cy="18333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000" dirty="0"/>
              <a:t>			H</a:t>
            </a:r>
            <a:r>
              <a:rPr lang="nb-NO" sz="2300" dirty="0"/>
              <a:t>va har skjedd siden mulighetskonferansen  – status</a:t>
            </a:r>
          </a:p>
          <a:p>
            <a:endParaRPr lang="nb-NO" sz="2000" dirty="0"/>
          </a:p>
          <a:p>
            <a:r>
              <a:rPr lang="nb-NO" sz="2000" dirty="0"/>
              <a:t>Kort om:</a:t>
            </a:r>
          </a:p>
          <a:p>
            <a:pPr lvl="1"/>
            <a:r>
              <a:rPr lang="nb-NO" sz="2000" dirty="0" err="1"/>
              <a:t>SuperFeedFactory</a:t>
            </a:r>
            <a:endParaRPr lang="nb-NO" sz="2000" dirty="0"/>
          </a:p>
          <a:p>
            <a:pPr lvl="1"/>
            <a:r>
              <a:rPr lang="nb-NO" sz="2000" dirty="0"/>
              <a:t>Gjærproteinfabrikk</a:t>
            </a:r>
          </a:p>
          <a:p>
            <a:pPr lvl="1"/>
            <a:r>
              <a:rPr lang="nb-NO" sz="2000" dirty="0"/>
              <a:t>RAS anlegg</a:t>
            </a:r>
          </a:p>
          <a:p>
            <a:pPr lvl="1"/>
            <a:r>
              <a:rPr lang="nb-NO" sz="2000" dirty="0"/>
              <a:t>Hvilke muligheter ligger foran Hitra Kommune - </a:t>
            </a:r>
            <a:r>
              <a:rPr lang="nb-NO" sz="2000" dirty="0" err="1"/>
              <a:t>Jøsnøya</a:t>
            </a:r>
            <a:endParaRPr lang="nb-NO" sz="2000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2C6F9F6-D01F-4D71-AFB6-FA9B2A7BD295}"/>
              </a:ext>
            </a:extLst>
          </p:cNvPr>
          <p:cNvSpPr txBox="1"/>
          <p:nvPr/>
        </p:nvSpPr>
        <p:spPr>
          <a:xfrm>
            <a:off x="805543" y="4158343"/>
            <a:ext cx="482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u="sng" dirty="0"/>
              <a:t>v/Atle Lesund, Hitra Industripark og Kysthavn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E0DC0A-1BB1-4E10-A851-84F6A1469711}"/>
              </a:ext>
            </a:extLst>
          </p:cNvPr>
          <p:cNvSpPr/>
          <p:nvPr/>
        </p:nvSpPr>
        <p:spPr>
          <a:xfrm>
            <a:off x="7668344" y="4515966"/>
            <a:ext cx="128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79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2A349-13C0-487E-96FC-DB0FAA04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i="0" dirty="0">
                <a:solidFill>
                  <a:srgbClr val="212529"/>
                </a:solidFill>
                <a:effectLst/>
                <a:latin typeface="SuecaBold"/>
              </a:rPr>
              <a:t>			Snuser på landbasert oppdrett her:</a:t>
            </a:r>
            <a:br>
              <a:rPr lang="nb-NO" b="1" i="0" dirty="0">
                <a:solidFill>
                  <a:srgbClr val="212529"/>
                </a:solidFill>
                <a:effectLst/>
                <a:latin typeface="SuecaBold"/>
              </a:rPr>
            </a:br>
            <a:endParaRPr lang="nb-NO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99F0577-DFFA-4897-9A3B-A7D2F2BE90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08836"/>
            <a:ext cx="4105275" cy="204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tøtte til konseptutredning av Energisenter på Hitra.">
            <a:extLst>
              <a:ext uri="{FF2B5EF4-FFF2-40B4-BE49-F238E27FC236}">
                <a16:creationId xmlns:a16="http://schemas.microsoft.com/office/drawing/2014/main" id="{61FDCB08-F547-44D4-B814-0CEE1EDE2C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435059"/>
            <a:ext cx="4165600" cy="27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712D544B-26EE-4849-A991-11CFABE8CE57}"/>
              </a:ext>
            </a:extLst>
          </p:cNvPr>
          <p:cNvSpPr/>
          <p:nvPr/>
        </p:nvSpPr>
        <p:spPr>
          <a:xfrm>
            <a:off x="7668344" y="4515966"/>
            <a:ext cx="128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251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C7E09DFE-C305-4266-AF41-965C9C24B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" y="0"/>
            <a:ext cx="91241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F401E27-3116-4842-83CB-EDAE258A2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" y="0"/>
            <a:ext cx="91329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7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E437B78-B17A-4432-9A26-52DC3DC52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" y="0"/>
            <a:ext cx="91368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6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238245-8857-4CEE-B982-DB81788D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Hvilke muligheter ligger åpen for Hitra Kommune/</a:t>
            </a:r>
            <a:r>
              <a:rPr lang="nb-NO" dirty="0" err="1"/>
              <a:t>Jøsnøya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142BED7-8479-4D7B-A844-81AA74245E35}"/>
              </a:ext>
            </a:extLst>
          </p:cNvPr>
          <p:cNvSpPr txBox="1"/>
          <p:nvPr/>
        </p:nvSpPr>
        <p:spPr>
          <a:xfrm>
            <a:off x="834570" y="1524000"/>
            <a:ext cx="7358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Hydrogen - Aker </a:t>
            </a:r>
            <a:r>
              <a:rPr lang="nb-NO" sz="2400" dirty="0" err="1"/>
              <a:t>Clean</a:t>
            </a:r>
            <a:r>
              <a:rPr lang="nb-NO" sz="2400" dirty="0"/>
              <a:t> Energy/HIMA.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RAS HUB – HIMA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Raffinering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Forskning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Visningsanlegg - Kystmuseet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Produksjon av </a:t>
            </a:r>
            <a:r>
              <a:rPr lang="nb-NO" sz="2400" dirty="0" err="1"/>
              <a:t>SuperFeed</a:t>
            </a:r>
            <a:endParaRPr lang="nb-NO" sz="24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4C2EFF-508E-4161-85BA-3412A1A4E602}"/>
              </a:ext>
            </a:extLst>
          </p:cNvPr>
          <p:cNvSpPr/>
          <p:nvPr/>
        </p:nvSpPr>
        <p:spPr>
          <a:xfrm>
            <a:off x="7668344" y="4515966"/>
            <a:ext cx="128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104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994314" y="4273814"/>
            <a:ext cx="561766" cy="512411"/>
            <a:chOff x="2563585" y="1897477"/>
            <a:chExt cx="1852028" cy="1829518"/>
          </a:xfrm>
        </p:grpSpPr>
        <p:cxnSp>
          <p:nvCxnSpPr>
            <p:cNvPr id="5" name="Rett linje 4"/>
            <p:cNvCxnSpPr/>
            <p:nvPr/>
          </p:nvCxnSpPr>
          <p:spPr>
            <a:xfrm>
              <a:off x="2563586" y="2951389"/>
              <a:ext cx="0" cy="775606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tt linje 5"/>
            <p:cNvCxnSpPr/>
            <p:nvPr/>
          </p:nvCxnSpPr>
          <p:spPr>
            <a:xfrm>
              <a:off x="2567668" y="3714749"/>
              <a:ext cx="1847945" cy="0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tt linje 6"/>
            <p:cNvCxnSpPr/>
            <p:nvPr/>
          </p:nvCxnSpPr>
          <p:spPr>
            <a:xfrm>
              <a:off x="4415613" y="2690132"/>
              <a:ext cx="0" cy="1036863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linje 7"/>
            <p:cNvCxnSpPr/>
            <p:nvPr/>
          </p:nvCxnSpPr>
          <p:spPr>
            <a:xfrm>
              <a:off x="2563586" y="3540578"/>
              <a:ext cx="1847945" cy="0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/>
            <p:cNvCxnSpPr/>
            <p:nvPr/>
          </p:nvCxnSpPr>
          <p:spPr>
            <a:xfrm>
              <a:off x="2691494" y="2215596"/>
              <a:ext cx="0" cy="666397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/>
            <p:cNvCxnSpPr/>
            <p:nvPr/>
          </p:nvCxnSpPr>
          <p:spPr>
            <a:xfrm>
              <a:off x="2880634" y="2215596"/>
              <a:ext cx="0" cy="666397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ett linje 10"/>
            <p:cNvCxnSpPr/>
            <p:nvPr/>
          </p:nvCxnSpPr>
          <p:spPr>
            <a:xfrm>
              <a:off x="3273880" y="2690132"/>
              <a:ext cx="0" cy="246465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linje 11"/>
            <p:cNvCxnSpPr/>
            <p:nvPr/>
          </p:nvCxnSpPr>
          <p:spPr>
            <a:xfrm>
              <a:off x="3841298" y="2690132"/>
              <a:ext cx="0" cy="246465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/>
            <p:cNvCxnSpPr/>
            <p:nvPr/>
          </p:nvCxnSpPr>
          <p:spPr>
            <a:xfrm flipH="1">
              <a:off x="2679250" y="2215596"/>
              <a:ext cx="210909" cy="0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/>
            <p:cNvCxnSpPr/>
            <p:nvPr/>
          </p:nvCxnSpPr>
          <p:spPr>
            <a:xfrm flipH="1">
              <a:off x="2867503" y="2712372"/>
              <a:ext cx="398895" cy="176212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/>
            <p:cNvCxnSpPr/>
            <p:nvPr/>
          </p:nvCxnSpPr>
          <p:spPr>
            <a:xfrm flipH="1">
              <a:off x="3266240" y="2690132"/>
              <a:ext cx="584583" cy="234511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 flipH="1">
              <a:off x="3823547" y="2702272"/>
              <a:ext cx="584583" cy="234511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 flipH="1">
              <a:off x="2563585" y="2874182"/>
              <a:ext cx="125713" cy="89807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ihåndsform 17"/>
            <p:cNvSpPr/>
            <p:nvPr/>
          </p:nvSpPr>
          <p:spPr>
            <a:xfrm>
              <a:off x="2768600" y="1897477"/>
              <a:ext cx="371080" cy="236123"/>
            </a:xfrm>
            <a:custGeom>
              <a:avLst/>
              <a:gdLst>
                <a:gd name="connsiteX0" fmla="*/ 0 w 371080"/>
                <a:gd name="connsiteY0" fmla="*/ 236123 h 236123"/>
                <a:gd name="connsiteX1" fmla="*/ 76200 w 371080"/>
                <a:gd name="connsiteY1" fmla="*/ 99598 h 236123"/>
                <a:gd name="connsiteX2" fmla="*/ 269875 w 371080"/>
                <a:gd name="connsiteY2" fmla="*/ 96423 h 236123"/>
                <a:gd name="connsiteX3" fmla="*/ 368300 w 371080"/>
                <a:gd name="connsiteY3" fmla="*/ 4348 h 236123"/>
                <a:gd name="connsiteX4" fmla="*/ 346075 w 371080"/>
                <a:gd name="connsiteY4" fmla="*/ 13873 h 2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80" h="236123">
                  <a:moveTo>
                    <a:pt x="0" y="236123"/>
                  </a:moveTo>
                  <a:cubicBezTo>
                    <a:pt x="15610" y="179502"/>
                    <a:pt x="31221" y="122881"/>
                    <a:pt x="76200" y="99598"/>
                  </a:cubicBezTo>
                  <a:cubicBezTo>
                    <a:pt x="121179" y="76315"/>
                    <a:pt x="221192" y="112298"/>
                    <a:pt x="269875" y="96423"/>
                  </a:cubicBezTo>
                  <a:cubicBezTo>
                    <a:pt x="318558" y="80548"/>
                    <a:pt x="355600" y="18106"/>
                    <a:pt x="368300" y="4348"/>
                  </a:cubicBezTo>
                  <a:cubicBezTo>
                    <a:pt x="381000" y="-9410"/>
                    <a:pt x="346075" y="13873"/>
                    <a:pt x="346075" y="13873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9" name="Bil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428" y="3190314"/>
            <a:ext cx="562838" cy="55759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264" y="2341025"/>
            <a:ext cx="562838" cy="535789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537" y="2341495"/>
            <a:ext cx="562838" cy="557594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 rotWithShape="1">
          <a:blip r:embed="rId3"/>
          <a:srcRect l="10923" t="33250" r="9620" b="37134"/>
          <a:stretch/>
        </p:blipFill>
        <p:spPr>
          <a:xfrm rot="1435269">
            <a:off x="1721702" y="2000296"/>
            <a:ext cx="373876" cy="145056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 rotWithShape="1">
          <a:blip r:embed="rId4"/>
          <a:srcRect l="42389" t="17901" r="35308" b="8816"/>
          <a:stretch/>
        </p:blipFill>
        <p:spPr>
          <a:xfrm>
            <a:off x="361174" y="858952"/>
            <a:ext cx="162784" cy="157617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64" y="833101"/>
            <a:ext cx="607600" cy="204103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 rotWithShape="1">
          <a:blip r:embed="rId6"/>
          <a:srcRect l="18569" t="25517" r="17472" b="26426"/>
          <a:stretch/>
        </p:blipFill>
        <p:spPr>
          <a:xfrm>
            <a:off x="1559985" y="698932"/>
            <a:ext cx="944880" cy="472440"/>
          </a:xfrm>
          <a:prstGeom prst="rect">
            <a:avLst/>
          </a:prstGeom>
        </p:spPr>
      </p:pic>
      <p:sp>
        <p:nvSpPr>
          <p:cNvPr id="26" name="Magnetplate 25"/>
          <p:cNvSpPr/>
          <p:nvPr/>
        </p:nvSpPr>
        <p:spPr>
          <a:xfrm>
            <a:off x="1559985" y="622732"/>
            <a:ext cx="944880" cy="472440"/>
          </a:xfrm>
          <a:prstGeom prst="flowChartMagneticDisk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Magnetplate 26"/>
          <p:cNvSpPr/>
          <p:nvPr/>
        </p:nvSpPr>
        <p:spPr>
          <a:xfrm>
            <a:off x="792364" y="686095"/>
            <a:ext cx="603048" cy="393837"/>
          </a:xfrm>
          <a:prstGeom prst="flowChartMagneticDisk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Avrund hjørner på samme side i rektangel 27"/>
          <p:cNvSpPr/>
          <p:nvPr/>
        </p:nvSpPr>
        <p:spPr>
          <a:xfrm rot="10800000">
            <a:off x="225492" y="833101"/>
            <a:ext cx="434147" cy="209405"/>
          </a:xfrm>
          <a:prstGeom prst="round2Same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Nedoverbuet pil 28"/>
          <p:cNvSpPr/>
          <p:nvPr/>
        </p:nvSpPr>
        <p:spPr>
          <a:xfrm>
            <a:off x="964755" y="582673"/>
            <a:ext cx="258266" cy="76782"/>
          </a:xfrm>
          <a:prstGeom prst="curvedDownArrow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0" name="Nedoverbuet pil 29"/>
          <p:cNvSpPr/>
          <p:nvPr/>
        </p:nvSpPr>
        <p:spPr>
          <a:xfrm rot="10800000">
            <a:off x="964755" y="1168970"/>
            <a:ext cx="258266" cy="76782"/>
          </a:xfrm>
          <a:prstGeom prst="curvedDownArrow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1" name="Nedoverbuet pil 30"/>
          <p:cNvSpPr/>
          <p:nvPr/>
        </p:nvSpPr>
        <p:spPr>
          <a:xfrm>
            <a:off x="1917255" y="475993"/>
            <a:ext cx="258266" cy="76782"/>
          </a:xfrm>
          <a:prstGeom prst="curvedDownArrow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2" name="Nedoverbuet pil 31"/>
          <p:cNvSpPr/>
          <p:nvPr/>
        </p:nvSpPr>
        <p:spPr>
          <a:xfrm rot="10800000">
            <a:off x="1902015" y="1184210"/>
            <a:ext cx="258266" cy="76782"/>
          </a:xfrm>
          <a:prstGeom prst="curvedDownArrow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cxnSp>
        <p:nvCxnSpPr>
          <p:cNvPr id="33" name="Rett pilkobling 32"/>
          <p:cNvCxnSpPr/>
          <p:nvPr/>
        </p:nvCxnSpPr>
        <p:spPr>
          <a:xfrm>
            <a:off x="541020" y="1156378"/>
            <a:ext cx="0" cy="58227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tt pilkobling 33"/>
          <p:cNvCxnSpPr/>
          <p:nvPr/>
        </p:nvCxnSpPr>
        <p:spPr>
          <a:xfrm>
            <a:off x="1356360" y="1168970"/>
            <a:ext cx="0" cy="56968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tt pilkobling 34"/>
          <p:cNvCxnSpPr/>
          <p:nvPr/>
        </p:nvCxnSpPr>
        <p:spPr>
          <a:xfrm>
            <a:off x="2407920" y="1185825"/>
            <a:ext cx="0" cy="55282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tt pilkobling 35"/>
          <p:cNvCxnSpPr/>
          <p:nvPr/>
        </p:nvCxnSpPr>
        <p:spPr>
          <a:xfrm>
            <a:off x="500806" y="1746272"/>
            <a:ext cx="2387174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>
            <a:off x="853324" y="1185825"/>
            <a:ext cx="0" cy="49924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ett pilkobling 37"/>
          <p:cNvCxnSpPr/>
          <p:nvPr/>
        </p:nvCxnSpPr>
        <p:spPr>
          <a:xfrm>
            <a:off x="853324" y="1892205"/>
            <a:ext cx="0" cy="27121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/>
        </p:nvCxnSpPr>
        <p:spPr>
          <a:xfrm>
            <a:off x="1600084" y="1193445"/>
            <a:ext cx="0" cy="49924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ett pilkobling 39"/>
          <p:cNvCxnSpPr/>
          <p:nvPr/>
        </p:nvCxnSpPr>
        <p:spPr>
          <a:xfrm>
            <a:off x="1600084" y="1892205"/>
            <a:ext cx="0" cy="27121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Rett pilkobling 40"/>
          <p:cNvCxnSpPr/>
          <p:nvPr/>
        </p:nvCxnSpPr>
        <p:spPr>
          <a:xfrm>
            <a:off x="824207" y="2184565"/>
            <a:ext cx="1678103" cy="6868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Bue 41"/>
          <p:cNvSpPr/>
          <p:nvPr/>
        </p:nvSpPr>
        <p:spPr>
          <a:xfrm flipV="1">
            <a:off x="764986" y="1665004"/>
            <a:ext cx="185865" cy="242440"/>
          </a:xfrm>
          <a:prstGeom prst="arc">
            <a:avLst>
              <a:gd name="adj1" fmla="val 16200000"/>
              <a:gd name="adj2" fmla="val 5086152"/>
            </a:avLst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Bue 42"/>
          <p:cNvSpPr/>
          <p:nvPr/>
        </p:nvSpPr>
        <p:spPr>
          <a:xfrm flipV="1">
            <a:off x="1511746" y="1672624"/>
            <a:ext cx="185865" cy="242440"/>
          </a:xfrm>
          <a:prstGeom prst="arc">
            <a:avLst>
              <a:gd name="adj1" fmla="val 16200000"/>
              <a:gd name="adj2" fmla="val 5086152"/>
            </a:avLst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Pil høyre 43"/>
          <p:cNvSpPr/>
          <p:nvPr/>
        </p:nvSpPr>
        <p:spPr>
          <a:xfrm>
            <a:off x="2708489" y="840496"/>
            <a:ext cx="2285971" cy="165343"/>
          </a:xfrm>
          <a:prstGeom prst="rightArrow">
            <a:avLst/>
          </a:prstGeom>
          <a:noFill/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Pil høyre 44"/>
          <p:cNvSpPr/>
          <p:nvPr/>
        </p:nvSpPr>
        <p:spPr>
          <a:xfrm>
            <a:off x="6103470" y="855992"/>
            <a:ext cx="403860" cy="125420"/>
          </a:xfrm>
          <a:prstGeom prst="rightArrow">
            <a:avLst/>
          </a:prstGeom>
          <a:noFill/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6" name="Bilde 45"/>
          <p:cNvPicPr>
            <a:picLocks noChangeAspect="1"/>
          </p:cNvPicPr>
          <p:nvPr/>
        </p:nvPicPr>
        <p:blipFill rotWithShape="1">
          <a:blip r:embed="rId7"/>
          <a:srcRect l="29864" r="32559"/>
          <a:stretch/>
        </p:blipFill>
        <p:spPr>
          <a:xfrm rot="5400000">
            <a:off x="5474596" y="631653"/>
            <a:ext cx="260513" cy="693282"/>
          </a:xfrm>
          <a:prstGeom prst="rect">
            <a:avLst/>
          </a:prstGeom>
        </p:spPr>
      </p:pic>
      <p:sp>
        <p:nvSpPr>
          <p:cNvPr id="47" name="TekstSylinder 46"/>
          <p:cNvSpPr txBox="1"/>
          <p:nvPr/>
        </p:nvSpPr>
        <p:spPr>
          <a:xfrm>
            <a:off x="2468715" y="1574717"/>
            <a:ext cx="347385" cy="195814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nb-NO" sz="800" dirty="0"/>
              <a:t>Slam</a:t>
            </a:r>
          </a:p>
        </p:txBody>
      </p:sp>
      <p:sp>
        <p:nvSpPr>
          <p:cNvPr id="48" name="Pil ned 47"/>
          <p:cNvSpPr/>
          <p:nvPr/>
        </p:nvSpPr>
        <p:spPr>
          <a:xfrm>
            <a:off x="425351" y="684421"/>
            <a:ext cx="72788" cy="60004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Pil ned 48"/>
          <p:cNvSpPr/>
          <p:nvPr/>
        </p:nvSpPr>
        <p:spPr>
          <a:xfrm>
            <a:off x="407155" y="1115999"/>
            <a:ext cx="72788" cy="60004"/>
          </a:xfrm>
          <a:prstGeom prst="downArrow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kstSylinder 49"/>
          <p:cNvSpPr txBox="1"/>
          <p:nvPr/>
        </p:nvSpPr>
        <p:spPr>
          <a:xfrm>
            <a:off x="2159088" y="2025096"/>
            <a:ext cx="249602" cy="195814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nb-NO" sz="800" dirty="0"/>
              <a:t>K2</a:t>
            </a:r>
          </a:p>
        </p:txBody>
      </p:sp>
      <p:sp>
        <p:nvSpPr>
          <p:cNvPr id="51" name="TekstSylinder 50"/>
          <p:cNvSpPr txBox="1"/>
          <p:nvPr/>
        </p:nvSpPr>
        <p:spPr>
          <a:xfrm>
            <a:off x="5382392" y="2244624"/>
            <a:ext cx="460062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900" dirty="0"/>
              <a:t>Mel - Olje</a:t>
            </a:r>
          </a:p>
        </p:txBody>
      </p:sp>
      <p:pic>
        <p:nvPicPr>
          <p:cNvPr id="52" name="Bild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9417" y="1325720"/>
            <a:ext cx="239395" cy="221797"/>
          </a:xfrm>
          <a:prstGeom prst="rect">
            <a:avLst/>
          </a:prstGeom>
        </p:spPr>
      </p:pic>
      <p:pic>
        <p:nvPicPr>
          <p:cNvPr id="53" name="Bild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7126" y="1586804"/>
            <a:ext cx="573478" cy="144592"/>
          </a:xfrm>
          <a:prstGeom prst="rect">
            <a:avLst/>
          </a:prstGeom>
        </p:spPr>
      </p:pic>
      <p:pic>
        <p:nvPicPr>
          <p:cNvPr id="54" name="Bild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8098" y="1377313"/>
            <a:ext cx="362506" cy="128806"/>
          </a:xfrm>
          <a:prstGeom prst="rect">
            <a:avLst/>
          </a:prstGeom>
        </p:spPr>
      </p:pic>
      <p:sp>
        <p:nvSpPr>
          <p:cNvPr id="55" name="TekstSylinder 54"/>
          <p:cNvSpPr txBox="1"/>
          <p:nvPr/>
        </p:nvSpPr>
        <p:spPr>
          <a:xfrm>
            <a:off x="6098900" y="2237801"/>
            <a:ext cx="452047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900" dirty="0"/>
              <a:t>Ensilasje  </a:t>
            </a:r>
          </a:p>
        </p:txBody>
      </p:sp>
      <p:sp>
        <p:nvSpPr>
          <p:cNvPr id="56" name="TekstSylinder 55"/>
          <p:cNvSpPr txBox="1"/>
          <p:nvPr/>
        </p:nvSpPr>
        <p:spPr>
          <a:xfrm>
            <a:off x="5778901" y="3761097"/>
            <a:ext cx="448841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900" dirty="0"/>
              <a:t>  Fiskefôr </a:t>
            </a:r>
          </a:p>
        </p:txBody>
      </p:sp>
      <p:sp>
        <p:nvSpPr>
          <p:cNvPr id="57" name="TekstSylinder 56"/>
          <p:cNvSpPr txBox="1"/>
          <p:nvPr/>
        </p:nvSpPr>
        <p:spPr>
          <a:xfrm>
            <a:off x="5760974" y="3067203"/>
            <a:ext cx="488916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800" dirty="0"/>
              <a:t>Kjæledyrfôr</a:t>
            </a:r>
          </a:p>
        </p:txBody>
      </p:sp>
      <p:cxnSp>
        <p:nvCxnSpPr>
          <p:cNvPr id="58" name="Rett linje 57"/>
          <p:cNvCxnSpPr/>
          <p:nvPr/>
        </p:nvCxnSpPr>
        <p:spPr>
          <a:xfrm flipH="1">
            <a:off x="6505440" y="2556702"/>
            <a:ext cx="4550" cy="13337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/>
          <p:cNvCxnSpPr/>
          <p:nvPr/>
        </p:nvCxnSpPr>
        <p:spPr>
          <a:xfrm flipH="1">
            <a:off x="5389216" y="2556702"/>
            <a:ext cx="4550" cy="133379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Rett pilkobling 59"/>
          <p:cNvCxnSpPr/>
          <p:nvPr/>
        </p:nvCxnSpPr>
        <p:spPr>
          <a:xfrm flipH="1">
            <a:off x="6319110" y="3128759"/>
            <a:ext cx="19088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Rett pilkobling 60"/>
          <p:cNvCxnSpPr/>
          <p:nvPr/>
        </p:nvCxnSpPr>
        <p:spPr>
          <a:xfrm flipH="1">
            <a:off x="6303282" y="3877975"/>
            <a:ext cx="19088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Rett pilkobling 61"/>
          <p:cNvCxnSpPr/>
          <p:nvPr/>
        </p:nvCxnSpPr>
        <p:spPr>
          <a:xfrm>
            <a:off x="5389216" y="3128759"/>
            <a:ext cx="20023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Rett pilkobling 62"/>
          <p:cNvCxnSpPr/>
          <p:nvPr/>
        </p:nvCxnSpPr>
        <p:spPr>
          <a:xfrm>
            <a:off x="5382392" y="3890498"/>
            <a:ext cx="20023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kstSylinder 63"/>
          <p:cNvSpPr txBox="1"/>
          <p:nvPr/>
        </p:nvSpPr>
        <p:spPr>
          <a:xfrm>
            <a:off x="7168465" y="3515352"/>
            <a:ext cx="660437" cy="159462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0" rtlCol="0">
            <a:spAutoFit/>
          </a:bodyPr>
          <a:lstStyle/>
          <a:p>
            <a:r>
              <a:rPr lang="nb-NO" sz="800" dirty="0"/>
              <a:t>Encellet Protein</a:t>
            </a:r>
          </a:p>
        </p:txBody>
      </p:sp>
      <p:cxnSp>
        <p:nvCxnSpPr>
          <p:cNvPr id="65" name="Rett pilkobling 64"/>
          <p:cNvCxnSpPr/>
          <p:nvPr/>
        </p:nvCxnSpPr>
        <p:spPr>
          <a:xfrm flipH="1">
            <a:off x="6653511" y="3128759"/>
            <a:ext cx="240513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Rett pilkobling 65"/>
          <p:cNvCxnSpPr/>
          <p:nvPr/>
        </p:nvCxnSpPr>
        <p:spPr>
          <a:xfrm flipH="1">
            <a:off x="6661070" y="3870002"/>
            <a:ext cx="243385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Rett linje 66"/>
          <p:cNvCxnSpPr/>
          <p:nvPr/>
        </p:nvCxnSpPr>
        <p:spPr>
          <a:xfrm flipV="1">
            <a:off x="6891467" y="3128759"/>
            <a:ext cx="0" cy="74124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Rett linje 67"/>
          <p:cNvCxnSpPr/>
          <p:nvPr/>
        </p:nvCxnSpPr>
        <p:spPr>
          <a:xfrm>
            <a:off x="6891467" y="3515352"/>
            <a:ext cx="205373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kstSylinder 68"/>
          <p:cNvSpPr txBox="1"/>
          <p:nvPr/>
        </p:nvSpPr>
        <p:spPr>
          <a:xfrm>
            <a:off x="4717077" y="2240605"/>
            <a:ext cx="469680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900" dirty="0"/>
              <a:t>Hydrolyse</a:t>
            </a:r>
          </a:p>
        </p:txBody>
      </p:sp>
      <p:cxnSp>
        <p:nvCxnSpPr>
          <p:cNvPr id="70" name="Rett linje 69"/>
          <p:cNvCxnSpPr/>
          <p:nvPr/>
        </p:nvCxnSpPr>
        <p:spPr>
          <a:xfrm>
            <a:off x="5984698" y="4080702"/>
            <a:ext cx="13647" cy="66874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Rett pilkobling 70"/>
          <p:cNvCxnSpPr/>
          <p:nvPr/>
        </p:nvCxnSpPr>
        <p:spPr>
          <a:xfrm flipH="1">
            <a:off x="4144365" y="4744895"/>
            <a:ext cx="1853980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Bilde 7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42389" t="17901" r="35308" b="8816"/>
          <a:stretch/>
        </p:blipFill>
        <p:spPr>
          <a:xfrm>
            <a:off x="3755946" y="4651468"/>
            <a:ext cx="162784" cy="157617"/>
          </a:xfrm>
          <a:prstGeom prst="rect">
            <a:avLst/>
          </a:prstGeom>
          <a:noFill/>
        </p:spPr>
      </p:pic>
      <p:sp>
        <p:nvSpPr>
          <p:cNvPr id="73" name="Magnetplate 72"/>
          <p:cNvSpPr/>
          <p:nvPr/>
        </p:nvSpPr>
        <p:spPr>
          <a:xfrm>
            <a:off x="1873675" y="4391483"/>
            <a:ext cx="944880" cy="472440"/>
          </a:xfrm>
          <a:prstGeom prst="flowChartMagneticDisk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Magnetplate 73"/>
          <p:cNvSpPr/>
          <p:nvPr/>
        </p:nvSpPr>
        <p:spPr>
          <a:xfrm>
            <a:off x="2919967" y="4452529"/>
            <a:ext cx="603048" cy="393837"/>
          </a:xfrm>
          <a:prstGeom prst="flowChartMagneticDisk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Avrund hjørner på samme side i rektangel 74"/>
          <p:cNvSpPr/>
          <p:nvPr/>
        </p:nvSpPr>
        <p:spPr>
          <a:xfrm rot="10800000">
            <a:off x="3665754" y="4623596"/>
            <a:ext cx="348441" cy="209405"/>
          </a:xfrm>
          <a:prstGeom prst="round2Same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Pil høyre 75"/>
          <p:cNvSpPr/>
          <p:nvPr/>
        </p:nvSpPr>
        <p:spPr>
          <a:xfrm>
            <a:off x="7422514" y="883013"/>
            <a:ext cx="403860" cy="125420"/>
          </a:xfrm>
          <a:prstGeom prst="rightArrow">
            <a:avLst/>
          </a:prstGeom>
          <a:noFill/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7" name="Bilde 7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92862" y="539586"/>
            <a:ext cx="774299" cy="78471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84000" endPos="65000" dist="50800" dir="5400000" sy="-100000" algn="bl" rotWithShape="0"/>
            <a:softEdge rad="0"/>
          </a:effectLst>
        </p:spPr>
      </p:pic>
      <p:cxnSp>
        <p:nvCxnSpPr>
          <p:cNvPr id="78" name="Rett linje 77"/>
          <p:cNvCxnSpPr/>
          <p:nvPr/>
        </p:nvCxnSpPr>
        <p:spPr>
          <a:xfrm flipH="1">
            <a:off x="5064936" y="2572626"/>
            <a:ext cx="652" cy="1659319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Rett pilkobling 78"/>
          <p:cNvCxnSpPr/>
          <p:nvPr/>
        </p:nvCxnSpPr>
        <p:spPr>
          <a:xfrm flipH="1">
            <a:off x="4874708" y="3144683"/>
            <a:ext cx="19088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Rett pilkobling 79"/>
          <p:cNvCxnSpPr/>
          <p:nvPr/>
        </p:nvCxnSpPr>
        <p:spPr>
          <a:xfrm flipH="1">
            <a:off x="4858880" y="3893899"/>
            <a:ext cx="19088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Rett pilkobling 80"/>
          <p:cNvCxnSpPr/>
          <p:nvPr/>
        </p:nvCxnSpPr>
        <p:spPr>
          <a:xfrm flipH="1">
            <a:off x="4858880" y="3515352"/>
            <a:ext cx="19088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Rett pilkobling 81"/>
          <p:cNvCxnSpPr/>
          <p:nvPr/>
        </p:nvCxnSpPr>
        <p:spPr>
          <a:xfrm flipH="1">
            <a:off x="4867570" y="2794296"/>
            <a:ext cx="19088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kstSylinder 82"/>
          <p:cNvSpPr txBox="1"/>
          <p:nvPr/>
        </p:nvSpPr>
        <p:spPr>
          <a:xfrm>
            <a:off x="4444150" y="3453657"/>
            <a:ext cx="382083" cy="16503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b-NO" sz="600" dirty="0"/>
              <a:t>Mineraler</a:t>
            </a:r>
          </a:p>
        </p:txBody>
      </p:sp>
      <p:sp>
        <p:nvSpPr>
          <p:cNvPr id="84" name="TekstSylinder 83"/>
          <p:cNvSpPr txBox="1"/>
          <p:nvPr/>
        </p:nvSpPr>
        <p:spPr>
          <a:xfrm>
            <a:off x="4640008" y="2711778"/>
            <a:ext cx="194531" cy="16503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b-NO" sz="600" dirty="0"/>
              <a:t>Mel</a:t>
            </a:r>
          </a:p>
        </p:txBody>
      </p:sp>
      <p:sp>
        <p:nvSpPr>
          <p:cNvPr id="85" name="TekstSylinder 84"/>
          <p:cNvSpPr txBox="1"/>
          <p:nvPr/>
        </p:nvSpPr>
        <p:spPr>
          <a:xfrm>
            <a:off x="4626501" y="3058564"/>
            <a:ext cx="197737" cy="16503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b-NO" sz="600" dirty="0"/>
              <a:t>Olje</a:t>
            </a:r>
          </a:p>
        </p:txBody>
      </p:sp>
      <p:sp>
        <p:nvSpPr>
          <p:cNvPr id="86" name="TekstSylinder 85"/>
          <p:cNvSpPr txBox="1"/>
          <p:nvPr/>
        </p:nvSpPr>
        <p:spPr>
          <a:xfrm>
            <a:off x="4155889" y="3811381"/>
            <a:ext cx="664212" cy="16503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b-NO" sz="600" dirty="0"/>
              <a:t>Protein Konsentrat</a:t>
            </a:r>
          </a:p>
        </p:txBody>
      </p:sp>
      <p:sp>
        <p:nvSpPr>
          <p:cNvPr id="87" name="Pil ned 86"/>
          <p:cNvSpPr/>
          <p:nvPr/>
        </p:nvSpPr>
        <p:spPr>
          <a:xfrm>
            <a:off x="4658204" y="1324302"/>
            <a:ext cx="1898203" cy="549654"/>
          </a:xfrm>
          <a:prstGeom prst="downArrow">
            <a:avLst>
              <a:gd name="adj1" fmla="val 37538"/>
              <a:gd name="adj2" fmla="val 50000"/>
            </a:avLst>
          </a:prstGeom>
          <a:noFill/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8" name="Gruppe 87"/>
          <p:cNvGrpSpPr/>
          <p:nvPr/>
        </p:nvGrpSpPr>
        <p:grpSpPr>
          <a:xfrm>
            <a:off x="6656751" y="692445"/>
            <a:ext cx="516257" cy="449681"/>
            <a:chOff x="6656751" y="692445"/>
            <a:chExt cx="516257" cy="449681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89" name="Bilde 88"/>
            <p:cNvPicPr>
              <a:picLocks noChangeAspect="1"/>
            </p:cNvPicPr>
            <p:nvPr/>
          </p:nvPicPr>
          <p:blipFill rotWithShape="1">
            <a:blip r:embed="rId14"/>
            <a:srcRect l="29639" t="25393" r="21604" b="34263"/>
            <a:stretch/>
          </p:blipFill>
          <p:spPr>
            <a:xfrm>
              <a:off x="6669206" y="692445"/>
              <a:ext cx="503802" cy="449681"/>
            </a:xfrm>
            <a:prstGeom prst="rect">
              <a:avLst/>
            </a:prstGeom>
          </p:spPr>
        </p:pic>
        <p:pic>
          <p:nvPicPr>
            <p:cNvPr id="90" name="Bilde 89"/>
            <p:cNvPicPr>
              <a:picLocks noChangeAspect="1"/>
            </p:cNvPicPr>
            <p:nvPr/>
          </p:nvPicPr>
          <p:blipFill rotWithShape="1">
            <a:blip r:embed="rId15"/>
            <a:srcRect l="3529" t="20153" r="5219" b="27673"/>
            <a:stretch/>
          </p:blipFill>
          <p:spPr>
            <a:xfrm>
              <a:off x="6820084" y="840497"/>
              <a:ext cx="267891" cy="126504"/>
            </a:xfrm>
            <a:prstGeom prst="rect">
              <a:avLst/>
            </a:prstGeom>
          </p:spPr>
        </p:pic>
        <p:sp>
          <p:nvSpPr>
            <p:cNvPr id="91" name="Rektangel 90"/>
            <p:cNvSpPr/>
            <p:nvPr/>
          </p:nvSpPr>
          <p:spPr>
            <a:xfrm rot="20430389">
              <a:off x="6656751" y="825318"/>
              <a:ext cx="127358" cy="291218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cxnSp>
        <p:nvCxnSpPr>
          <p:cNvPr id="92" name="Rett linje 91"/>
          <p:cNvCxnSpPr/>
          <p:nvPr/>
        </p:nvCxnSpPr>
        <p:spPr>
          <a:xfrm flipV="1">
            <a:off x="7985562" y="3165179"/>
            <a:ext cx="0" cy="74124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Rett linje 92"/>
          <p:cNvCxnSpPr/>
          <p:nvPr/>
        </p:nvCxnSpPr>
        <p:spPr>
          <a:xfrm>
            <a:off x="7870209" y="3535800"/>
            <a:ext cx="115353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Rett pilkobling 93"/>
          <p:cNvCxnSpPr/>
          <p:nvPr/>
        </p:nvCxnSpPr>
        <p:spPr>
          <a:xfrm flipH="1">
            <a:off x="7985562" y="3184238"/>
            <a:ext cx="243385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Rett pilkobling 94"/>
          <p:cNvCxnSpPr/>
          <p:nvPr/>
        </p:nvCxnSpPr>
        <p:spPr>
          <a:xfrm flipH="1">
            <a:off x="7991729" y="3439218"/>
            <a:ext cx="243385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Rett pilkobling 95"/>
          <p:cNvCxnSpPr/>
          <p:nvPr/>
        </p:nvCxnSpPr>
        <p:spPr>
          <a:xfrm flipH="1">
            <a:off x="7985561" y="3673139"/>
            <a:ext cx="243385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kstSylinder 96"/>
          <p:cNvSpPr txBox="1"/>
          <p:nvPr/>
        </p:nvSpPr>
        <p:spPr>
          <a:xfrm>
            <a:off x="2610291" y="2194996"/>
            <a:ext cx="437620" cy="128685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0" rtlCol="0">
            <a:spAutoFit/>
          </a:bodyPr>
          <a:lstStyle/>
          <a:p>
            <a:r>
              <a:rPr lang="nb-NO" sz="600" dirty="0"/>
              <a:t>Gass - Gjødsel</a:t>
            </a:r>
          </a:p>
        </p:txBody>
      </p:sp>
      <p:sp>
        <p:nvSpPr>
          <p:cNvPr id="98" name="TekstSylinder 97"/>
          <p:cNvSpPr txBox="1"/>
          <p:nvPr/>
        </p:nvSpPr>
        <p:spPr>
          <a:xfrm>
            <a:off x="3607058" y="3588217"/>
            <a:ext cx="432811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600" dirty="0"/>
              <a:t>------------------</a:t>
            </a:r>
          </a:p>
        </p:txBody>
      </p:sp>
      <p:sp>
        <p:nvSpPr>
          <p:cNvPr id="99" name="TekstSylinder 98"/>
          <p:cNvSpPr txBox="1"/>
          <p:nvPr/>
        </p:nvSpPr>
        <p:spPr>
          <a:xfrm>
            <a:off x="3663448" y="3475043"/>
            <a:ext cx="25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?</a:t>
            </a:r>
          </a:p>
        </p:txBody>
      </p:sp>
      <p:sp>
        <p:nvSpPr>
          <p:cNvPr id="100" name="TekstSylinder 99"/>
          <p:cNvSpPr txBox="1"/>
          <p:nvPr/>
        </p:nvSpPr>
        <p:spPr>
          <a:xfrm>
            <a:off x="8291823" y="3603889"/>
            <a:ext cx="386324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900" dirty="0"/>
              <a:t>Melasse</a:t>
            </a:r>
          </a:p>
        </p:txBody>
      </p:sp>
      <p:sp>
        <p:nvSpPr>
          <p:cNvPr id="101" name="TekstSylinder 100"/>
          <p:cNvSpPr txBox="1"/>
          <p:nvPr/>
        </p:nvSpPr>
        <p:spPr>
          <a:xfrm>
            <a:off x="8290096" y="3121499"/>
            <a:ext cx="153888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900" dirty="0"/>
              <a:t>Tre</a:t>
            </a:r>
          </a:p>
        </p:txBody>
      </p:sp>
      <p:sp>
        <p:nvSpPr>
          <p:cNvPr id="102" name="TekstSylinder 101"/>
          <p:cNvSpPr txBox="1"/>
          <p:nvPr/>
        </p:nvSpPr>
        <p:spPr>
          <a:xfrm>
            <a:off x="8291823" y="3369968"/>
            <a:ext cx="208390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900" dirty="0"/>
              <a:t>Tare</a:t>
            </a:r>
          </a:p>
        </p:txBody>
      </p:sp>
      <p:cxnSp>
        <p:nvCxnSpPr>
          <p:cNvPr id="103" name="Rett pilkobling 102"/>
          <p:cNvCxnSpPr/>
          <p:nvPr/>
        </p:nvCxnSpPr>
        <p:spPr>
          <a:xfrm flipH="1">
            <a:off x="7987838" y="3889232"/>
            <a:ext cx="243385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kstSylinder 103"/>
          <p:cNvSpPr txBox="1"/>
          <p:nvPr/>
        </p:nvSpPr>
        <p:spPr>
          <a:xfrm>
            <a:off x="8291823" y="3800752"/>
            <a:ext cx="52900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900" dirty="0"/>
              <a:t>?</a:t>
            </a:r>
          </a:p>
        </p:txBody>
      </p:sp>
      <p:cxnSp>
        <p:nvCxnSpPr>
          <p:cNvPr id="105" name="Rett linje 104"/>
          <p:cNvCxnSpPr/>
          <p:nvPr/>
        </p:nvCxnSpPr>
        <p:spPr>
          <a:xfrm flipV="1">
            <a:off x="302037" y="136478"/>
            <a:ext cx="2406452" cy="9098"/>
          </a:xfrm>
          <a:prstGeom prst="line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Rett pilkobling 105"/>
          <p:cNvCxnSpPr/>
          <p:nvPr/>
        </p:nvCxnSpPr>
        <p:spPr>
          <a:xfrm>
            <a:off x="302037" y="145576"/>
            <a:ext cx="0" cy="327279"/>
          </a:xfrm>
          <a:prstGeom prst="straightConnector1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Rett pilkobling 106"/>
          <p:cNvCxnSpPr/>
          <p:nvPr/>
        </p:nvCxnSpPr>
        <p:spPr>
          <a:xfrm>
            <a:off x="866483" y="131928"/>
            <a:ext cx="0" cy="327279"/>
          </a:xfrm>
          <a:prstGeom prst="straightConnector1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Rett pilkobling 107"/>
          <p:cNvCxnSpPr/>
          <p:nvPr/>
        </p:nvCxnSpPr>
        <p:spPr>
          <a:xfrm>
            <a:off x="1617793" y="148714"/>
            <a:ext cx="0" cy="327279"/>
          </a:xfrm>
          <a:prstGeom prst="straightConnector1">
            <a:avLst/>
          </a:prstGeom>
          <a:ln w="127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kstSylinder 108"/>
          <p:cNvSpPr txBox="1"/>
          <p:nvPr/>
        </p:nvSpPr>
        <p:spPr>
          <a:xfrm>
            <a:off x="2667150" y="30302"/>
            <a:ext cx="15424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Fôr, Energi, Vaksine, O</a:t>
            </a:r>
            <a:r>
              <a:rPr lang="nb-NO" sz="600" dirty="0"/>
              <a:t>2</a:t>
            </a:r>
            <a:r>
              <a:rPr lang="nb-NO" sz="800" dirty="0"/>
              <a:t>, Medisin</a:t>
            </a:r>
          </a:p>
        </p:txBody>
      </p:sp>
      <p:pic>
        <p:nvPicPr>
          <p:cNvPr id="110" name="Bilde 109"/>
          <p:cNvPicPr>
            <a:picLocks noChangeAspect="1"/>
          </p:cNvPicPr>
          <p:nvPr/>
        </p:nvPicPr>
        <p:blipFill rotWithShape="1">
          <a:blip r:embed="rId16"/>
          <a:srcRect l="5212" t="32740" r="2875" b="33297"/>
          <a:stretch/>
        </p:blipFill>
        <p:spPr>
          <a:xfrm>
            <a:off x="2965991" y="4612117"/>
            <a:ext cx="273087" cy="100910"/>
          </a:xfrm>
          <a:prstGeom prst="rect">
            <a:avLst/>
          </a:prstGeom>
        </p:spPr>
      </p:pic>
      <p:pic>
        <p:nvPicPr>
          <p:cNvPr id="111" name="Bilde 110"/>
          <p:cNvPicPr>
            <a:picLocks noChangeAspect="1"/>
          </p:cNvPicPr>
          <p:nvPr/>
        </p:nvPicPr>
        <p:blipFill rotWithShape="1">
          <a:blip r:embed="rId17"/>
          <a:srcRect l="2488" t="14156" r="3236" b="14749"/>
          <a:stretch/>
        </p:blipFill>
        <p:spPr>
          <a:xfrm>
            <a:off x="1912095" y="4605482"/>
            <a:ext cx="505123" cy="130290"/>
          </a:xfrm>
          <a:prstGeom prst="rect">
            <a:avLst/>
          </a:prstGeom>
        </p:spPr>
      </p:pic>
      <p:pic>
        <p:nvPicPr>
          <p:cNvPr id="112" name="Bilde 1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88256" y="4613638"/>
            <a:ext cx="307954" cy="153977"/>
          </a:xfrm>
          <a:prstGeom prst="rect">
            <a:avLst/>
          </a:prstGeom>
        </p:spPr>
      </p:pic>
      <p:pic>
        <p:nvPicPr>
          <p:cNvPr id="113" name="Bilde 1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92461" y="4619048"/>
            <a:ext cx="307954" cy="153977"/>
          </a:xfrm>
          <a:prstGeom prst="rect">
            <a:avLst/>
          </a:prstGeom>
        </p:spPr>
      </p:pic>
      <p:cxnSp>
        <p:nvCxnSpPr>
          <p:cNvPr id="114" name="Rett linje 113"/>
          <p:cNvCxnSpPr/>
          <p:nvPr/>
        </p:nvCxnSpPr>
        <p:spPr>
          <a:xfrm flipH="1">
            <a:off x="2405586" y="4622390"/>
            <a:ext cx="137258" cy="140343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Rett linje 114"/>
          <p:cNvCxnSpPr/>
          <p:nvPr/>
        </p:nvCxnSpPr>
        <p:spPr>
          <a:xfrm flipH="1">
            <a:off x="3150389" y="4597044"/>
            <a:ext cx="156529" cy="15240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Rett pilkobling 115"/>
          <p:cNvCxnSpPr/>
          <p:nvPr/>
        </p:nvCxnSpPr>
        <p:spPr>
          <a:xfrm flipH="1">
            <a:off x="7017325" y="3208527"/>
            <a:ext cx="143686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kstSylinder 116"/>
          <p:cNvSpPr txBox="1"/>
          <p:nvPr/>
        </p:nvSpPr>
        <p:spPr>
          <a:xfrm>
            <a:off x="7101874" y="2638234"/>
            <a:ext cx="806311" cy="159462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0" rtlCol="0">
            <a:spAutoFit/>
          </a:bodyPr>
          <a:lstStyle/>
          <a:p>
            <a:r>
              <a:rPr lang="nb-NO" sz="800" dirty="0"/>
              <a:t>Mikrobielle Protein</a:t>
            </a:r>
          </a:p>
        </p:txBody>
      </p:sp>
      <p:cxnSp>
        <p:nvCxnSpPr>
          <p:cNvPr id="118" name="Rett pilkobling 117"/>
          <p:cNvCxnSpPr/>
          <p:nvPr/>
        </p:nvCxnSpPr>
        <p:spPr>
          <a:xfrm flipH="1">
            <a:off x="7950299" y="2666517"/>
            <a:ext cx="243385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kstSylinder 118"/>
          <p:cNvSpPr txBox="1"/>
          <p:nvPr/>
        </p:nvSpPr>
        <p:spPr>
          <a:xfrm>
            <a:off x="8350528" y="2668324"/>
            <a:ext cx="456856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b-NO" sz="800" dirty="0"/>
              <a:t>   Industri   </a:t>
            </a:r>
          </a:p>
        </p:txBody>
      </p:sp>
      <p:cxnSp>
        <p:nvCxnSpPr>
          <p:cNvPr id="120" name="Rett linje 119"/>
          <p:cNvCxnSpPr/>
          <p:nvPr/>
        </p:nvCxnSpPr>
        <p:spPr>
          <a:xfrm flipV="1">
            <a:off x="7177478" y="2947919"/>
            <a:ext cx="0" cy="27113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kstSylinder 120"/>
          <p:cNvSpPr txBox="1"/>
          <p:nvPr/>
        </p:nvSpPr>
        <p:spPr>
          <a:xfrm>
            <a:off x="8500213" y="2175058"/>
            <a:ext cx="549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CO2</a:t>
            </a:r>
          </a:p>
        </p:txBody>
      </p:sp>
      <p:sp>
        <p:nvSpPr>
          <p:cNvPr id="122" name="Bildeforklaring formet som en sky 121"/>
          <p:cNvSpPr/>
          <p:nvPr/>
        </p:nvSpPr>
        <p:spPr>
          <a:xfrm>
            <a:off x="8307467" y="2259668"/>
            <a:ext cx="174549" cy="132288"/>
          </a:xfrm>
          <a:prstGeom prst="cloud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3" name="Bilde 1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5953" y="4579037"/>
            <a:ext cx="248314" cy="193344"/>
          </a:xfrm>
          <a:prstGeom prst="rect">
            <a:avLst/>
          </a:prstGeom>
        </p:spPr>
      </p:pic>
      <p:sp>
        <p:nvSpPr>
          <p:cNvPr id="124" name="TekstSylinder 123"/>
          <p:cNvSpPr txBox="1"/>
          <p:nvPr/>
        </p:nvSpPr>
        <p:spPr>
          <a:xfrm>
            <a:off x="3200311" y="1628199"/>
            <a:ext cx="437620" cy="128685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0" rtlCol="0">
            <a:spAutoFit/>
          </a:bodyPr>
          <a:lstStyle/>
          <a:p>
            <a:r>
              <a:rPr lang="nb-NO" sz="600" dirty="0"/>
              <a:t>Gass - Gjødsel</a:t>
            </a:r>
          </a:p>
        </p:txBody>
      </p:sp>
      <p:cxnSp>
        <p:nvCxnSpPr>
          <p:cNvPr id="125" name="Rett pilkobling 124"/>
          <p:cNvCxnSpPr/>
          <p:nvPr/>
        </p:nvCxnSpPr>
        <p:spPr>
          <a:xfrm flipH="1">
            <a:off x="4867570" y="4220310"/>
            <a:ext cx="19088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kstSylinder 125"/>
          <p:cNvSpPr txBox="1"/>
          <p:nvPr/>
        </p:nvSpPr>
        <p:spPr>
          <a:xfrm>
            <a:off x="3784004" y="4126382"/>
            <a:ext cx="1050535" cy="16503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nb-NO" sz="600" dirty="0"/>
              <a:t>Ernæringsmidler og Legemidler</a:t>
            </a:r>
          </a:p>
        </p:txBody>
      </p:sp>
      <p:cxnSp>
        <p:nvCxnSpPr>
          <p:cNvPr id="127" name="Rett pilkobling 126"/>
          <p:cNvCxnSpPr/>
          <p:nvPr/>
        </p:nvCxnSpPr>
        <p:spPr>
          <a:xfrm>
            <a:off x="5072457" y="2645872"/>
            <a:ext cx="20023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Pil høyre 127"/>
          <p:cNvSpPr/>
          <p:nvPr/>
        </p:nvSpPr>
        <p:spPr>
          <a:xfrm rot="10800000">
            <a:off x="1583453" y="4645909"/>
            <a:ext cx="222381" cy="82391"/>
          </a:xfrm>
          <a:prstGeom prst="rightArrow">
            <a:avLst/>
          </a:prstGeom>
          <a:noFill/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9" name="Pil høyre 128"/>
          <p:cNvSpPr/>
          <p:nvPr/>
        </p:nvSpPr>
        <p:spPr>
          <a:xfrm rot="10800000">
            <a:off x="725909" y="4648189"/>
            <a:ext cx="222381" cy="82391"/>
          </a:xfrm>
          <a:prstGeom prst="rightArrow">
            <a:avLst/>
          </a:prstGeom>
          <a:noFill/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0" name="TekstSylinder 129"/>
          <p:cNvSpPr txBox="1"/>
          <p:nvPr/>
        </p:nvSpPr>
        <p:spPr>
          <a:xfrm>
            <a:off x="1087330" y="4549904"/>
            <a:ext cx="437620" cy="159462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0" rtlCol="0">
            <a:spAutoFit/>
          </a:bodyPr>
          <a:lstStyle/>
          <a:p>
            <a:r>
              <a:rPr lang="nb-NO" sz="800" dirty="0"/>
              <a:t> Foredling </a:t>
            </a:r>
          </a:p>
        </p:txBody>
      </p:sp>
      <p:pic>
        <p:nvPicPr>
          <p:cNvPr id="131" name="Bilde 130"/>
          <p:cNvPicPr>
            <a:picLocks noChangeAspect="1"/>
          </p:cNvPicPr>
          <p:nvPr/>
        </p:nvPicPr>
        <p:blipFill rotWithShape="1">
          <a:blip r:embed="rId20"/>
          <a:srcRect l="18734" t="4395" r="16272" b="5716"/>
          <a:stretch/>
        </p:blipFill>
        <p:spPr>
          <a:xfrm flipH="1">
            <a:off x="2546455" y="5499"/>
            <a:ext cx="191904" cy="376651"/>
          </a:xfrm>
          <a:prstGeom prst="rect">
            <a:avLst/>
          </a:prstGeom>
          <a:effectLst/>
        </p:spPr>
      </p:pic>
      <p:cxnSp>
        <p:nvCxnSpPr>
          <p:cNvPr id="132" name="Rett linje 131"/>
          <p:cNvCxnSpPr/>
          <p:nvPr/>
        </p:nvCxnSpPr>
        <p:spPr>
          <a:xfrm>
            <a:off x="8177284" y="2382556"/>
            <a:ext cx="115353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Rett linje 132"/>
          <p:cNvCxnSpPr/>
          <p:nvPr/>
        </p:nvCxnSpPr>
        <p:spPr>
          <a:xfrm flipV="1">
            <a:off x="8180592" y="2376987"/>
            <a:ext cx="0" cy="27113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4" name="Bilde 133"/>
          <p:cNvPicPr>
            <a:picLocks noChangeAspect="1"/>
          </p:cNvPicPr>
          <p:nvPr/>
        </p:nvPicPr>
        <p:blipFill rotWithShape="1">
          <a:blip r:embed="rId21"/>
          <a:srcRect l="12428" t="4932" r="12428" b="20561"/>
          <a:stretch/>
        </p:blipFill>
        <p:spPr>
          <a:xfrm>
            <a:off x="2798069" y="3432480"/>
            <a:ext cx="430863" cy="427212"/>
          </a:xfrm>
          <a:prstGeom prst="rect">
            <a:avLst/>
          </a:prstGeom>
        </p:spPr>
      </p:pic>
      <p:sp>
        <p:nvSpPr>
          <p:cNvPr id="135" name="Pil høyre 134"/>
          <p:cNvSpPr/>
          <p:nvPr/>
        </p:nvSpPr>
        <p:spPr>
          <a:xfrm rot="10800000">
            <a:off x="3243927" y="3611846"/>
            <a:ext cx="222381" cy="82391"/>
          </a:xfrm>
          <a:prstGeom prst="rightArrow">
            <a:avLst/>
          </a:prstGeom>
          <a:noFill/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6" name="Pil høyre 135"/>
          <p:cNvSpPr/>
          <p:nvPr/>
        </p:nvSpPr>
        <p:spPr>
          <a:xfrm rot="10800000">
            <a:off x="4105677" y="3633032"/>
            <a:ext cx="222381" cy="82391"/>
          </a:xfrm>
          <a:prstGeom prst="rightArrow">
            <a:avLst/>
          </a:prstGeom>
          <a:noFill/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7" name="Bild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25" y="1876192"/>
            <a:ext cx="562838" cy="557594"/>
          </a:xfrm>
          <a:prstGeom prst="rect">
            <a:avLst/>
          </a:prstGeom>
        </p:spPr>
      </p:pic>
      <p:pic>
        <p:nvPicPr>
          <p:cNvPr id="138" name="Bilde 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19" y="1316362"/>
            <a:ext cx="562838" cy="557594"/>
          </a:xfrm>
          <a:prstGeom prst="rect">
            <a:avLst/>
          </a:prstGeom>
        </p:spPr>
      </p:pic>
      <p:pic>
        <p:nvPicPr>
          <p:cNvPr id="139" name="Bild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714" y="1898035"/>
            <a:ext cx="562838" cy="557594"/>
          </a:xfrm>
          <a:prstGeom prst="rect">
            <a:avLst/>
          </a:prstGeom>
        </p:spPr>
      </p:pic>
      <p:pic>
        <p:nvPicPr>
          <p:cNvPr id="140" name="Bilde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004" y="1895875"/>
            <a:ext cx="562838" cy="557594"/>
          </a:xfrm>
          <a:prstGeom prst="rect">
            <a:avLst/>
          </a:prstGeom>
        </p:spPr>
      </p:pic>
      <p:pic>
        <p:nvPicPr>
          <p:cNvPr id="141" name="Bild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660" y="1902715"/>
            <a:ext cx="562838" cy="557594"/>
          </a:xfrm>
          <a:prstGeom prst="rect">
            <a:avLst/>
          </a:prstGeom>
        </p:spPr>
      </p:pic>
      <p:pic>
        <p:nvPicPr>
          <p:cNvPr id="142" name="Bilde 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576" y="3259998"/>
            <a:ext cx="562838" cy="557594"/>
          </a:xfrm>
          <a:prstGeom prst="rect">
            <a:avLst/>
          </a:prstGeom>
        </p:spPr>
      </p:pic>
      <p:pic>
        <p:nvPicPr>
          <p:cNvPr id="143" name="Bilde 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418" y="2740060"/>
            <a:ext cx="562838" cy="557594"/>
          </a:xfrm>
          <a:prstGeom prst="rect">
            <a:avLst/>
          </a:prstGeom>
        </p:spPr>
      </p:pic>
      <p:pic>
        <p:nvPicPr>
          <p:cNvPr id="144" name="Bilde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382" y="3426202"/>
            <a:ext cx="562838" cy="557594"/>
          </a:xfrm>
          <a:prstGeom prst="rect">
            <a:avLst/>
          </a:prstGeom>
        </p:spPr>
      </p:pic>
      <p:grpSp>
        <p:nvGrpSpPr>
          <p:cNvPr id="145" name="Gruppe 144"/>
          <p:cNvGrpSpPr/>
          <p:nvPr/>
        </p:nvGrpSpPr>
        <p:grpSpPr>
          <a:xfrm>
            <a:off x="5156120" y="369827"/>
            <a:ext cx="876488" cy="828053"/>
            <a:chOff x="2563585" y="1897477"/>
            <a:chExt cx="1852028" cy="1829518"/>
          </a:xfrm>
        </p:grpSpPr>
        <p:cxnSp>
          <p:nvCxnSpPr>
            <p:cNvPr id="146" name="Rett linje 145"/>
            <p:cNvCxnSpPr/>
            <p:nvPr/>
          </p:nvCxnSpPr>
          <p:spPr>
            <a:xfrm>
              <a:off x="2563586" y="2951389"/>
              <a:ext cx="0" cy="775606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Rett linje 146"/>
            <p:cNvCxnSpPr/>
            <p:nvPr/>
          </p:nvCxnSpPr>
          <p:spPr>
            <a:xfrm>
              <a:off x="2567668" y="3714749"/>
              <a:ext cx="1847945" cy="0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Rett linje 147"/>
            <p:cNvCxnSpPr/>
            <p:nvPr/>
          </p:nvCxnSpPr>
          <p:spPr>
            <a:xfrm>
              <a:off x="4415613" y="2690132"/>
              <a:ext cx="0" cy="1036863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Rett linje 148"/>
            <p:cNvCxnSpPr/>
            <p:nvPr/>
          </p:nvCxnSpPr>
          <p:spPr>
            <a:xfrm>
              <a:off x="2563586" y="3540578"/>
              <a:ext cx="1847945" cy="0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Rett linje 149"/>
            <p:cNvCxnSpPr/>
            <p:nvPr/>
          </p:nvCxnSpPr>
          <p:spPr>
            <a:xfrm>
              <a:off x="2691494" y="2215596"/>
              <a:ext cx="0" cy="666397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Rett linje 150"/>
            <p:cNvCxnSpPr/>
            <p:nvPr/>
          </p:nvCxnSpPr>
          <p:spPr>
            <a:xfrm>
              <a:off x="2880634" y="2215596"/>
              <a:ext cx="0" cy="666397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Rett linje 151"/>
            <p:cNvCxnSpPr/>
            <p:nvPr/>
          </p:nvCxnSpPr>
          <p:spPr>
            <a:xfrm>
              <a:off x="3273880" y="2690132"/>
              <a:ext cx="0" cy="246465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Rett linje 152"/>
            <p:cNvCxnSpPr/>
            <p:nvPr/>
          </p:nvCxnSpPr>
          <p:spPr>
            <a:xfrm>
              <a:off x="3841298" y="2690132"/>
              <a:ext cx="0" cy="246465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Rett linje 153"/>
            <p:cNvCxnSpPr/>
            <p:nvPr/>
          </p:nvCxnSpPr>
          <p:spPr>
            <a:xfrm flipH="1">
              <a:off x="2679250" y="2215596"/>
              <a:ext cx="210909" cy="0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Rett linje 154"/>
            <p:cNvCxnSpPr/>
            <p:nvPr/>
          </p:nvCxnSpPr>
          <p:spPr>
            <a:xfrm flipH="1">
              <a:off x="2867503" y="2712372"/>
              <a:ext cx="398895" cy="176212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Rett linje 155"/>
            <p:cNvCxnSpPr/>
            <p:nvPr/>
          </p:nvCxnSpPr>
          <p:spPr>
            <a:xfrm flipH="1">
              <a:off x="3266240" y="2690132"/>
              <a:ext cx="584583" cy="234511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Rett linje 156"/>
            <p:cNvCxnSpPr/>
            <p:nvPr/>
          </p:nvCxnSpPr>
          <p:spPr>
            <a:xfrm flipH="1">
              <a:off x="3823547" y="2702272"/>
              <a:ext cx="584583" cy="234511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Rett linje 157"/>
            <p:cNvCxnSpPr/>
            <p:nvPr/>
          </p:nvCxnSpPr>
          <p:spPr>
            <a:xfrm flipH="1">
              <a:off x="2563585" y="2874182"/>
              <a:ext cx="125713" cy="89807"/>
            </a:xfrm>
            <a:prstGeom prst="line">
              <a:avLst/>
            </a:prstGeom>
            <a:ln w="635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Frihåndsform 158"/>
            <p:cNvSpPr/>
            <p:nvPr/>
          </p:nvSpPr>
          <p:spPr>
            <a:xfrm>
              <a:off x="2768600" y="1897477"/>
              <a:ext cx="371080" cy="236123"/>
            </a:xfrm>
            <a:custGeom>
              <a:avLst/>
              <a:gdLst>
                <a:gd name="connsiteX0" fmla="*/ 0 w 371080"/>
                <a:gd name="connsiteY0" fmla="*/ 236123 h 236123"/>
                <a:gd name="connsiteX1" fmla="*/ 76200 w 371080"/>
                <a:gd name="connsiteY1" fmla="*/ 99598 h 236123"/>
                <a:gd name="connsiteX2" fmla="*/ 269875 w 371080"/>
                <a:gd name="connsiteY2" fmla="*/ 96423 h 236123"/>
                <a:gd name="connsiteX3" fmla="*/ 368300 w 371080"/>
                <a:gd name="connsiteY3" fmla="*/ 4348 h 236123"/>
                <a:gd name="connsiteX4" fmla="*/ 346075 w 371080"/>
                <a:gd name="connsiteY4" fmla="*/ 13873 h 2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80" h="236123">
                  <a:moveTo>
                    <a:pt x="0" y="236123"/>
                  </a:moveTo>
                  <a:cubicBezTo>
                    <a:pt x="15610" y="179502"/>
                    <a:pt x="31221" y="122881"/>
                    <a:pt x="76200" y="99598"/>
                  </a:cubicBezTo>
                  <a:cubicBezTo>
                    <a:pt x="121179" y="76315"/>
                    <a:pt x="221192" y="112298"/>
                    <a:pt x="269875" y="96423"/>
                  </a:cubicBezTo>
                  <a:cubicBezTo>
                    <a:pt x="318558" y="80548"/>
                    <a:pt x="355600" y="18106"/>
                    <a:pt x="368300" y="4348"/>
                  </a:cubicBezTo>
                  <a:cubicBezTo>
                    <a:pt x="381000" y="-9410"/>
                    <a:pt x="346075" y="13873"/>
                    <a:pt x="346075" y="13873"/>
                  </a:cubicBezTo>
                </a:path>
              </a:pathLst>
            </a:custGeom>
            <a:noFill/>
            <a:ln w="63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60" name="Bilde 159"/>
          <p:cNvPicPr>
            <a:picLocks noChangeAspect="1"/>
          </p:cNvPicPr>
          <p:nvPr/>
        </p:nvPicPr>
        <p:blipFill rotWithShape="1">
          <a:blip r:embed="rId22"/>
          <a:srcRect b="50625"/>
          <a:stretch/>
        </p:blipFill>
        <p:spPr>
          <a:xfrm>
            <a:off x="-57205" y="4297897"/>
            <a:ext cx="593884" cy="535901"/>
          </a:xfrm>
          <a:prstGeom prst="rect">
            <a:avLst/>
          </a:prstGeom>
          <a:effectLst/>
        </p:spPr>
      </p:pic>
      <p:sp>
        <p:nvSpPr>
          <p:cNvPr id="162" name="Rectangle 4">
            <a:extLst>
              <a:ext uri="{FF2B5EF4-FFF2-40B4-BE49-F238E27FC236}">
                <a16:creationId xmlns:a16="http://schemas.microsoft.com/office/drawing/2014/main" id="{549CD54C-3944-4456-9C92-16CC61974548}"/>
              </a:ext>
            </a:extLst>
          </p:cNvPr>
          <p:cNvSpPr/>
          <p:nvPr/>
        </p:nvSpPr>
        <p:spPr>
          <a:xfrm>
            <a:off x="7668344" y="4515966"/>
            <a:ext cx="128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0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790493"/>
              </p:ext>
            </p:extLst>
          </p:nvPr>
        </p:nvGraphicFramePr>
        <p:xfrm>
          <a:off x="0" y="-65093"/>
          <a:ext cx="14761028" cy="821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0350360" imgH="7283160" progId="AcroExch.Document.11">
                  <p:embed/>
                </p:oleObj>
              </mc:Choice>
              <mc:Fallback>
                <p:oleObj name="Acrobat Document" r:id="rId2" imgW="10350360" imgH="7283160" progId="AcroExch.Document.11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65093"/>
                        <a:ext cx="14761028" cy="8215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/>
          <p:cNvSpPr/>
          <p:nvPr/>
        </p:nvSpPr>
        <p:spPr>
          <a:xfrm rot="16200000">
            <a:off x="547918" y="-308429"/>
            <a:ext cx="406399" cy="10232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60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6811F2B-DE74-490B-97F8-5DDDE42747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8515" y="1306286"/>
            <a:ext cx="5116286" cy="3084285"/>
          </a:xfrm>
        </p:spPr>
        <p:txBody>
          <a:bodyPr/>
          <a:lstStyle/>
          <a:p>
            <a:endParaRPr lang="nb-NO" dirty="0"/>
          </a:p>
          <a:p>
            <a:r>
              <a:rPr lang="nb-NO" sz="2400" dirty="0"/>
              <a:t>Ingredienser til </a:t>
            </a:r>
            <a:r>
              <a:rPr lang="nb-NO" sz="2400" dirty="0" err="1"/>
              <a:t>dyrefór</a:t>
            </a:r>
            <a:r>
              <a:rPr lang="nb-NO" sz="2400" dirty="0"/>
              <a:t>:</a:t>
            </a:r>
          </a:p>
          <a:p>
            <a:pPr marL="457200" indent="-457200">
              <a:buFontTx/>
              <a:buChar char="-"/>
            </a:pPr>
            <a:r>
              <a:rPr lang="nb-NO" sz="2400" dirty="0"/>
              <a:t>Produksjon av fiskeolje og fiskemel, </a:t>
            </a:r>
            <a:r>
              <a:rPr lang="nb-NO" sz="2400" dirty="0" err="1"/>
              <a:t>Hydrolysat</a:t>
            </a:r>
            <a:r>
              <a:rPr lang="nb-NO" sz="2400" dirty="0"/>
              <a:t>.</a:t>
            </a:r>
          </a:p>
          <a:p>
            <a:pPr marL="457200" indent="-457200">
              <a:buFontTx/>
              <a:buChar char="-"/>
            </a:pPr>
            <a:r>
              <a:rPr lang="nb-NO" sz="2400" dirty="0"/>
              <a:t>Raffinering av oljer.</a:t>
            </a:r>
          </a:p>
          <a:p>
            <a:pPr marL="457200" indent="-457200">
              <a:buFontTx/>
              <a:buChar char="-"/>
            </a:pPr>
            <a:r>
              <a:rPr lang="nb-NO" sz="2400" dirty="0"/>
              <a:t>Olje fra torskelever</a:t>
            </a:r>
          </a:p>
          <a:p>
            <a:pPr marL="457200" indent="-457200">
              <a:buFontTx/>
              <a:buChar char="-"/>
            </a:pPr>
            <a:r>
              <a:rPr lang="nb-NO" sz="2400" dirty="0"/>
              <a:t>Protein fra krabbeskall</a:t>
            </a:r>
          </a:p>
          <a:p>
            <a:pPr marL="457200" indent="-457200">
              <a:buFontTx/>
              <a:buChar char="-"/>
            </a:pPr>
            <a:r>
              <a:rPr lang="nb-NO" dirty="0"/>
              <a:t>AP Pro – økologisk og organisk probiotikum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127ECE0-37DD-4DAF-95E5-DAC05BF8F724}"/>
              </a:ext>
            </a:extLst>
          </p:cNvPr>
          <p:cNvSpPr txBox="1"/>
          <p:nvPr/>
        </p:nvSpPr>
        <p:spPr>
          <a:xfrm>
            <a:off x="856343" y="667657"/>
            <a:ext cx="738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/>
              <a:t>Super Feed Factory </a:t>
            </a:r>
            <a:r>
              <a:rPr lang="nb-NO" sz="2400"/>
              <a:t>– </a:t>
            </a:r>
            <a:r>
              <a:rPr lang="nb-NO" sz="1800"/>
              <a:t>Joint effort –Common success  </a:t>
            </a:r>
            <a:endParaRPr lang="nb-NO" sz="1800" dirty="0"/>
          </a:p>
        </p:txBody>
      </p:sp>
      <p:pic>
        <p:nvPicPr>
          <p:cNvPr id="16386" name="Picture 2" descr="FNC – Fabrica de nutreturi combinate HIMEL | TOPZON">
            <a:extLst>
              <a:ext uri="{FF2B5EF4-FFF2-40B4-BE49-F238E27FC236}">
                <a16:creationId xmlns:a16="http://schemas.microsoft.com/office/drawing/2014/main" id="{5753B926-C93B-45BC-80DF-B53190CD8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28" y="1638299"/>
            <a:ext cx="3608847" cy="27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792313AA-CF32-48F2-8CCD-DD952DBBB9EC}"/>
              </a:ext>
            </a:extLst>
          </p:cNvPr>
          <p:cNvSpPr/>
          <p:nvPr/>
        </p:nvSpPr>
        <p:spPr>
          <a:xfrm>
            <a:off x="7668344" y="4515966"/>
            <a:ext cx="1282368" cy="576064"/>
          </a:xfrm>
          <a:prstGeom prst="rect">
            <a:avLst/>
          </a:prstGeom>
          <a:solidFill>
            <a:srgbClr val="DEDEDE"/>
          </a:soli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289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3435235" y="2518758"/>
            <a:ext cx="199752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 dirty="0"/>
          </a:p>
          <a:p>
            <a:endParaRPr lang="nb-NO" sz="1350" dirty="0"/>
          </a:p>
          <a:p>
            <a:endParaRPr lang="nb-NO" sz="1350" dirty="0"/>
          </a:p>
          <a:p>
            <a:r>
              <a:rPr lang="nb-NO" sz="1050" dirty="0"/>
              <a:t> </a:t>
            </a:r>
          </a:p>
        </p:txBody>
      </p:sp>
      <p:pic>
        <p:nvPicPr>
          <p:cNvPr id="2050" name="Picture 2" descr="Newsfeed Fiskeguiden! Norges største nettavis for sportsfiskere : 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25" y="1682810"/>
            <a:ext cx="3139227" cy="13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2135211" y="235732"/>
            <a:ext cx="38421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b="1" dirty="0"/>
              <a:t>   			  </a:t>
            </a:r>
            <a:r>
              <a:rPr lang="nb-NO" sz="2700" b="1" u="sng" dirty="0">
                <a:solidFill>
                  <a:srgbClr val="00B050"/>
                </a:solidFill>
              </a:rPr>
              <a:t>AP </a:t>
            </a:r>
            <a:r>
              <a:rPr lang="en-GB" sz="2700" b="1" u="sng" dirty="0">
                <a:solidFill>
                  <a:srgbClr val="00B050"/>
                </a:solidFill>
              </a:rPr>
              <a:t>PRO</a:t>
            </a:r>
            <a:endParaRPr lang="nb-NO" sz="2700" b="1" u="sng" dirty="0">
              <a:solidFill>
                <a:srgbClr val="00B050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1310975" y="971541"/>
            <a:ext cx="60410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>
                <a:solidFill>
                  <a:srgbClr val="FF0000"/>
                </a:solidFill>
              </a:rPr>
              <a:t>        </a:t>
            </a:r>
            <a:r>
              <a:rPr lang="en-US" sz="1350" b="1" dirty="0">
                <a:solidFill>
                  <a:srgbClr val="FF0000"/>
                </a:solidFill>
              </a:rPr>
              <a:t>A unique powerful animal probiotic helping feed manufacturers 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             and professional breeders to improve quality and profit.</a:t>
            </a:r>
            <a:endParaRPr lang="sv-SE" sz="1350" b="1" dirty="0">
              <a:solidFill>
                <a:srgbClr val="FF0000"/>
              </a:solidFill>
            </a:endParaRPr>
          </a:p>
          <a:p>
            <a:r>
              <a:rPr lang="en-US" sz="1350" b="1" dirty="0"/>
              <a:t> </a:t>
            </a:r>
            <a:endParaRPr lang="sv-SE" sz="1350" b="1" dirty="0"/>
          </a:p>
          <a:p>
            <a:endParaRPr lang="en-GB" sz="1350" dirty="0"/>
          </a:p>
          <a:p>
            <a:r>
              <a:rPr lang="en-GB" sz="1350" dirty="0"/>
              <a:t>		</a:t>
            </a:r>
            <a:r>
              <a:rPr lang="en-GB" sz="1350" dirty="0">
                <a:solidFill>
                  <a:srgbClr val="FF0000"/>
                </a:solidFill>
              </a:rPr>
              <a:t>                    </a:t>
            </a:r>
          </a:p>
          <a:p>
            <a:endParaRPr lang="en-GB" sz="1350" dirty="0"/>
          </a:p>
        </p:txBody>
      </p:sp>
      <p:pic>
        <p:nvPicPr>
          <p:cNvPr id="13" name="Picture 4" descr="Solid success: Supporting piglet health at weaning - Ernie Hansen ...">
            <a:extLst>
              <a:ext uri="{FF2B5EF4-FFF2-40B4-BE49-F238E27FC236}">
                <a16:creationId xmlns:a16="http://schemas.microsoft.com/office/drawing/2014/main" id="{37815BB7-0913-D741-94F5-54C5DB22A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4" y="3184996"/>
            <a:ext cx="2685641" cy="150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proving energy costs and air quality in poultry farms ...">
            <a:extLst>
              <a:ext uri="{FF2B5EF4-FFF2-40B4-BE49-F238E27FC236}">
                <a16:creationId xmlns:a16="http://schemas.microsoft.com/office/drawing/2014/main" id="{494DFB19-AB81-3A40-AC80-DC77C7AB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10" y="3351516"/>
            <a:ext cx="1793703" cy="13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ish Market. Tiger Prawn">
            <a:extLst>
              <a:ext uri="{FF2B5EF4-FFF2-40B4-BE49-F238E27FC236}">
                <a16:creationId xmlns:a16="http://schemas.microsoft.com/office/drawing/2014/main" id="{5B01B08A-CD87-FA4A-8400-B689EBE4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56" y="3345610"/>
            <a:ext cx="1778000" cy="13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593396-2539-1F48-BC45-A4EB7CC7B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59" y="1675957"/>
            <a:ext cx="2954738" cy="1321529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D876AA2A-7881-4800-B50F-33331006C2ED}"/>
              </a:ext>
            </a:extLst>
          </p:cNvPr>
          <p:cNvSpPr/>
          <p:nvPr/>
        </p:nvSpPr>
        <p:spPr>
          <a:xfrm>
            <a:off x="7668344" y="4515966"/>
            <a:ext cx="128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40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1727" y="0"/>
            <a:ext cx="8582891" cy="1101437"/>
          </a:xfrm>
        </p:spPr>
        <p:txBody>
          <a:bodyPr>
            <a:normAutofit/>
          </a:bodyPr>
          <a:lstStyle/>
          <a:p>
            <a:r>
              <a:rPr lang="nb-NO" sz="2400" dirty="0"/>
              <a:t>Totale besparelser ved konsistent anvendelse av AP Pro i lakseoppdrett - 40 000 tonn biomasse/generasjon – 27 mnd.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764" y="1039529"/>
            <a:ext cx="8859981" cy="4103971"/>
          </a:xfrm>
        </p:spPr>
        <p:txBody>
          <a:bodyPr>
            <a:normAutofit/>
          </a:bodyPr>
          <a:lstStyle/>
          <a:p>
            <a:r>
              <a:rPr lang="nb-NO" dirty="0"/>
              <a:t>Kortere tid til Postsmolt, høyere overlevelser, lavere FCR </a:t>
            </a:r>
            <a:r>
              <a:rPr lang="nb-NO" dirty="0" err="1"/>
              <a:t>m.m</a:t>
            </a:r>
            <a:r>
              <a:rPr lang="nb-NO" dirty="0"/>
              <a:t>		0,50 kr/kg	20 millioner </a:t>
            </a:r>
          </a:p>
          <a:p>
            <a:r>
              <a:rPr lang="nb-NO" dirty="0"/>
              <a:t>Bedre betalt pr kg laks </a:t>
            </a:r>
            <a:r>
              <a:rPr lang="nb-NO" dirty="0" err="1"/>
              <a:t>pga</a:t>
            </a:r>
            <a:r>
              <a:rPr lang="nb-NO" dirty="0"/>
              <a:t> AP Pro </a:t>
            </a:r>
            <a:r>
              <a:rPr lang="nb-NO" sz="825" dirty="0"/>
              <a:t>(Premium +, økologisk og organisk ingrediens i </a:t>
            </a:r>
            <a:r>
              <a:rPr lang="nb-NO" sz="825" dirty="0" err="1"/>
              <a:t>fóret</a:t>
            </a:r>
            <a:r>
              <a:rPr lang="nb-NO" sz="825" dirty="0"/>
              <a:t>)</a:t>
            </a:r>
            <a:r>
              <a:rPr lang="nb-NO" dirty="0"/>
              <a:t>		0,50 kr/kg	20 millioner</a:t>
            </a:r>
          </a:p>
          <a:p>
            <a:r>
              <a:rPr lang="nb-NO" dirty="0"/>
              <a:t>Redusert lakselus behandling								1,00 kr/kg	40 millioner</a:t>
            </a:r>
          </a:p>
          <a:p>
            <a:r>
              <a:rPr lang="nb-NO" dirty="0"/>
              <a:t>Redusert FCR										1,00 kr/kg	40 millioner</a:t>
            </a:r>
          </a:p>
          <a:p>
            <a:r>
              <a:rPr lang="nb-NO" dirty="0"/>
              <a:t>Redusert dødelighet(3%) 1 200 tonn, 			</a:t>
            </a:r>
            <a:r>
              <a:rPr lang="nb-NO" sz="1050" dirty="0"/>
              <a:t>	                  	</a:t>
            </a:r>
            <a:r>
              <a:rPr lang="nb-NO" dirty="0"/>
              <a:t>18,00 kr/kg 21,6 mill.            	økt forsikring og fòr utgifter er inkludert (pga. lavere dødelighet))   </a:t>
            </a:r>
          </a:p>
          <a:p>
            <a:r>
              <a:rPr lang="nb-NO" dirty="0"/>
              <a:t>Ekstra inntjening på «død» fisk (1 200 tonn)					30, 00 kr/kg 36 millioner</a:t>
            </a:r>
          </a:p>
          <a:p>
            <a:r>
              <a:rPr lang="nb-NO" dirty="0"/>
              <a:t>Reduserte kostnader (</a:t>
            </a:r>
            <a:r>
              <a:rPr lang="nb-NO" sz="1050" dirty="0"/>
              <a:t>medisin + avlusning, håndtering </a:t>
            </a:r>
            <a:r>
              <a:rPr lang="nb-NO" sz="1050" dirty="0" err="1"/>
              <a:t>dødfisk,ensilasje</a:t>
            </a:r>
            <a:r>
              <a:rPr lang="nb-NO" sz="1050" dirty="0"/>
              <a:t> </a:t>
            </a:r>
            <a:r>
              <a:rPr lang="nb-NO" sz="1050" dirty="0" err="1"/>
              <a:t>fór</a:t>
            </a:r>
            <a:r>
              <a:rPr lang="nb-NO" sz="1050" dirty="0"/>
              <a:t> m.m.)  	   	    </a:t>
            </a:r>
            <a:r>
              <a:rPr lang="nb-NO" dirty="0"/>
              <a:t>1,00 kr/Kg 40 millioner               </a:t>
            </a:r>
          </a:p>
          <a:p>
            <a:r>
              <a:rPr lang="nb-NO" dirty="0"/>
              <a:t>Reduserte utgifter til rensefisk 					   		   1,00 kr/kg 40 millioner    </a:t>
            </a:r>
            <a:r>
              <a:rPr lang="nb-NO" sz="900" dirty="0"/>
              <a:t>(rensefisk produsent reduserer pris pr. fisk pga. bruk av AP Pro + lengere levetid)</a:t>
            </a:r>
          </a:p>
          <a:p>
            <a:r>
              <a:rPr lang="nb-NO" dirty="0"/>
              <a:t>Økt vekst hastighet, 30 dager (40 000 tonn/28 </a:t>
            </a:r>
            <a:r>
              <a:rPr lang="nb-NO" dirty="0" err="1"/>
              <a:t>mnd</a:t>
            </a:r>
            <a:r>
              <a:rPr lang="nb-NO" dirty="0"/>
              <a:t>) = 1 400 tonn/</a:t>
            </a:r>
            <a:r>
              <a:rPr lang="nb-NO" dirty="0" err="1"/>
              <a:t>mnd</a:t>
            </a:r>
            <a:r>
              <a:rPr lang="nb-NO" dirty="0"/>
              <a:t>,</a:t>
            </a:r>
          </a:p>
          <a:p>
            <a:pPr marL="0" indent="0">
              <a:buNone/>
            </a:pPr>
            <a:r>
              <a:rPr lang="nb-NO" dirty="0"/>
              <a:t>- dvs. 14 000 tonn x 1 mnd. = 1 400 tonn x (sparte utgifter)       		      36 kr/kg 50 millioner</a:t>
            </a:r>
          </a:p>
          <a:p>
            <a:pPr marL="0" indent="0">
              <a:buNone/>
            </a:pPr>
            <a:r>
              <a:rPr lang="nb-NO" b="1" u="sng" dirty="0">
                <a:solidFill>
                  <a:srgbClr val="FF0000"/>
                </a:solidFill>
              </a:rPr>
              <a:t>Totale besparelser pr. generasjon:						            307 millioner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6CD720-EBEF-4228-9FC8-108CB527661E}"/>
              </a:ext>
            </a:extLst>
          </p:cNvPr>
          <p:cNvSpPr/>
          <p:nvPr/>
        </p:nvSpPr>
        <p:spPr>
          <a:xfrm>
            <a:off x="7668344" y="4515966"/>
            <a:ext cx="128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E538CA2-D1EC-4A5B-9934-83FFEFB66B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E538CA2-D1EC-4A5B-9934-83FFEFB66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436866"/>
            <a:ext cx="7772400" cy="11025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8" y="630482"/>
            <a:ext cx="7280146" cy="33520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A900FE-B180-49E2-9245-4E272AE65191}"/>
              </a:ext>
            </a:extLst>
          </p:cNvPr>
          <p:cNvSpPr/>
          <p:nvPr/>
        </p:nvSpPr>
        <p:spPr>
          <a:xfrm>
            <a:off x="7668344" y="4515966"/>
            <a:ext cx="128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234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DE28E29-BFCB-4DAD-B031-FFF199E64B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DE28E29-BFCB-4DAD-B031-FFF199E64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1909280-6525-4FA8-BEEC-B259BF97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Forretningsidé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45B874-79AD-4749-90D3-8351DBD7E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900" y="976179"/>
            <a:ext cx="8134547" cy="1019507"/>
          </a:xfrm>
        </p:spPr>
        <p:txBody>
          <a:bodyPr/>
          <a:lstStyle/>
          <a:p>
            <a:pPr marL="0" indent="0" algn="ctr">
              <a:buNone/>
            </a:pPr>
            <a:r>
              <a:rPr lang="nb-NO" sz="2000" b="1" dirty="0" err="1"/>
              <a:t>BioCluster</a:t>
            </a:r>
            <a:r>
              <a:rPr lang="nb-NO" sz="2000" b="1" dirty="0"/>
              <a:t> AS skal redusere behovet for plantebasert fiskefôr ved å erstatte det med proteiningredienser basert på bærekraftige råvarer.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FCA0A0D-DB9C-4A8C-A053-C71D5A442B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F18E-19D0-4B40-AE54-AD1DF8DEDB3C}" type="slidenum">
              <a:rPr lang="nb-NO" noProof="0" smtClean="0"/>
              <a:pPr>
                <a:defRPr/>
              </a:pPr>
              <a:t>8</a:t>
            </a:fld>
            <a:endParaRPr lang="nb-NO" noProof="0"/>
          </a:p>
        </p:txBody>
      </p:sp>
      <p:pic>
        <p:nvPicPr>
          <p:cNvPr id="3074" name="Picture 2" descr="Bilderesultat for burning amazon forest soy production">
            <a:extLst>
              <a:ext uri="{FF2B5EF4-FFF2-40B4-BE49-F238E27FC236}">
                <a16:creationId xmlns:a16="http://schemas.microsoft.com/office/drawing/2014/main" id="{BBA337A9-1EDB-45BA-A36B-1CBF03C6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7" y="2424781"/>
            <a:ext cx="2596718" cy="173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A4BC014-5450-4760-9210-885A361A2B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b="21544"/>
          <a:stretch/>
        </p:blipFill>
        <p:spPr>
          <a:xfrm>
            <a:off x="6008847" y="2424781"/>
            <a:ext cx="2595600" cy="1731145"/>
          </a:xfrm>
          <a:prstGeom prst="rect">
            <a:avLst/>
          </a:prstGeom>
        </p:spPr>
      </p:pic>
      <p:pic>
        <p:nvPicPr>
          <p:cNvPr id="3076" name="Picture 4" descr="Bilderesultat for skog til fiskefor">
            <a:extLst>
              <a:ext uri="{FF2B5EF4-FFF2-40B4-BE49-F238E27FC236}">
                <a16:creationId xmlns:a16="http://schemas.microsoft.com/office/drawing/2014/main" id="{8E650A65-B2F6-48AA-8ED6-A51112730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2"/>
          <a:stretch/>
        </p:blipFill>
        <p:spPr bwMode="auto">
          <a:xfrm>
            <a:off x="3122338" y="2436524"/>
            <a:ext cx="2595600" cy="17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6" name="Picture 52" descr="Sannheten om sukker | Skolerom.no">
            <a:extLst>
              <a:ext uri="{FF2B5EF4-FFF2-40B4-BE49-F238E27FC236}">
                <a16:creationId xmlns:a16="http://schemas.microsoft.com/office/drawing/2014/main" id="{FA101C76-386C-428C-9882-25214F6D6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39" y="2436524"/>
            <a:ext cx="1449662" cy="171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E58D38BE-3AC0-402F-BBC8-61A92C4DC90F}"/>
              </a:ext>
            </a:extLst>
          </p:cNvPr>
          <p:cNvSpPr/>
          <p:nvPr/>
        </p:nvSpPr>
        <p:spPr>
          <a:xfrm>
            <a:off x="7668344" y="4515966"/>
            <a:ext cx="128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442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7BFFC02-49CD-486D-B6A9-AB8F22D5C2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8" imgH="346" progId="TCLayout.ActiveDocument.1">
                  <p:embed/>
                </p:oleObj>
              </mc:Choice>
              <mc:Fallback>
                <p:oleObj name="think-cell Slide" r:id="rId4" imgW="348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7BFFC02-49CD-486D-B6A9-AB8F22D5C2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9CCA385-4945-4649-A959-99919D0F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Det globale fiskefôrmarkedet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DE170F-F330-4BC6-B35B-351B1A2906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0D4AE8C-F449-4F05-92C3-AF1632BA9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13F18E-19D0-4B40-AE54-AD1DF8DEDB3C}" type="slidenum">
              <a:rPr lang="nb-NO" noProof="0" smtClean="0"/>
              <a:pPr>
                <a:defRPr/>
              </a:pPr>
              <a:t>9</a:t>
            </a:fld>
            <a:endParaRPr lang="nb-NO" noProof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3017999-093D-45A1-A375-86435762A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931863"/>
            <a:ext cx="7779170" cy="2956816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7927E23-7044-451C-AB5B-33313AA00F92}"/>
              </a:ext>
            </a:extLst>
          </p:cNvPr>
          <p:cNvSpPr txBox="1"/>
          <p:nvPr/>
        </p:nvSpPr>
        <p:spPr>
          <a:xfrm>
            <a:off x="6840540" y="3883863"/>
            <a:ext cx="38164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/>
              <a:t>1,000 tonnes. Source: Kontali Analysis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79840F0-C1E3-4106-B2B8-26B07863E224}"/>
              </a:ext>
            </a:extLst>
          </p:cNvPr>
          <p:cNvSpPr txBox="1"/>
          <p:nvPr/>
        </p:nvSpPr>
        <p:spPr>
          <a:xfrm>
            <a:off x="395536" y="4155926"/>
            <a:ext cx="734246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800" dirty="0"/>
              <a:t>500 kg  </a:t>
            </a:r>
            <a:r>
              <a:rPr lang="nb-NO" sz="1800" dirty="0" err="1"/>
              <a:t>soyabønnner</a:t>
            </a:r>
            <a:r>
              <a:rPr lang="nb-NO" sz="1800" dirty="0"/>
              <a:t> kan produsere ca. 5-10 kg protein pr. dag</a:t>
            </a:r>
          </a:p>
          <a:p>
            <a:r>
              <a:rPr lang="nb-NO" sz="1800" dirty="0"/>
              <a:t>500 kg gjærceller kan produsere ca. 50 tonn protein pr. dag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94A772-E251-48FD-AD79-90B0228393E1}"/>
              </a:ext>
            </a:extLst>
          </p:cNvPr>
          <p:cNvSpPr/>
          <p:nvPr/>
        </p:nvSpPr>
        <p:spPr>
          <a:xfrm>
            <a:off x="2137340" y="4770764"/>
            <a:ext cx="64671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333333"/>
                </a:solidFill>
                <a:latin typeface="Arial" panose="020B0604020202020204" pitchFamily="34" charset="0"/>
              </a:rPr>
              <a:t>The Science of Food: An Introduction to Food Science, Nutrition and Microbiology-</a:t>
            </a:r>
            <a:r>
              <a:rPr lang="en-US" sz="800" dirty="0">
                <a:solidFill>
                  <a:srgbClr val="333333"/>
                </a:solidFill>
                <a:latin typeface="Arial" panose="020B0604020202020204" pitchFamily="34" charset="0"/>
              </a:rPr>
              <a:t> P. M. </a:t>
            </a:r>
            <a:r>
              <a:rPr lang="en-US" sz="800" dirty="0" err="1">
                <a:solidFill>
                  <a:srgbClr val="333333"/>
                </a:solidFill>
                <a:latin typeface="Arial" panose="020B0604020202020204" pitchFamily="34" charset="0"/>
              </a:rPr>
              <a:t>Gaman</a:t>
            </a:r>
            <a:r>
              <a:rPr lang="en-US" sz="800" dirty="0">
                <a:solidFill>
                  <a:srgbClr val="333333"/>
                </a:solidFill>
                <a:latin typeface="Arial" panose="020B0604020202020204" pitchFamily="34" charset="0"/>
              </a:rPr>
              <a:t>, K. B. Sherrington</a:t>
            </a:r>
            <a:endParaRPr lang="nb-NO" sz="80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733F1B7-B2C3-46B0-B29F-9D1F6E2BD940}"/>
              </a:ext>
            </a:extLst>
          </p:cNvPr>
          <p:cNvSpPr/>
          <p:nvPr/>
        </p:nvSpPr>
        <p:spPr>
          <a:xfrm>
            <a:off x="7737996" y="4467807"/>
            <a:ext cx="128236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9364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Standardtema">
  <a:themeElements>
    <a:clrScheme name="SKALA_farger">
      <a:dk1>
        <a:srgbClr val="313131"/>
      </a:dk1>
      <a:lt1>
        <a:sysClr val="window" lastClr="FFFFFF"/>
      </a:lt1>
      <a:dk2>
        <a:srgbClr val="919593"/>
      </a:dk2>
      <a:lt2>
        <a:srgbClr val="E9F0ED"/>
      </a:lt2>
      <a:accent1>
        <a:srgbClr val="EF7822"/>
      </a:accent1>
      <a:accent2>
        <a:srgbClr val="476FAF"/>
      </a:accent2>
      <a:accent3>
        <a:srgbClr val="5EB146"/>
      </a:accent3>
      <a:accent4>
        <a:srgbClr val="78838D"/>
      </a:accent4>
      <a:accent5>
        <a:srgbClr val="9A4D7F"/>
      </a:accent5>
      <a:accent6>
        <a:srgbClr val="76665A"/>
      </a:accent6>
      <a:hlink>
        <a:srgbClr val="385386"/>
      </a:hlink>
      <a:folHlink>
        <a:srgbClr val="6D29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ALA_mal_2018" id="{8CD62BC0-5071-4F59-931A-8413937A4573}" vid="{C8376C9D-F941-4805-8791-6AE2BFB628C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SKALA_mal_2018</Template>
  <TotalTime>4842</TotalTime>
  <Words>708</Words>
  <Application>Microsoft Office PowerPoint</Application>
  <PresentationFormat>Skjermfremvisning (16:9)</PresentationFormat>
  <Paragraphs>95</Paragraphs>
  <Slides>14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Calibri</vt:lpstr>
      <vt:lpstr>SuecaBold</vt:lpstr>
      <vt:lpstr>Verdana</vt:lpstr>
      <vt:lpstr>1_Standardtema</vt:lpstr>
      <vt:lpstr>Acrobat Document</vt:lpstr>
      <vt:lpstr>think-cell Slide</vt:lpstr>
      <vt:lpstr>   «Vi tar en titt i krystallkula»</vt:lpstr>
      <vt:lpstr>PowerPoint-presentasjon</vt:lpstr>
      <vt:lpstr>PowerPoint-presentasjon</vt:lpstr>
      <vt:lpstr>PowerPoint-presentasjon</vt:lpstr>
      <vt:lpstr>PowerPoint-presentasjon</vt:lpstr>
      <vt:lpstr>Totale besparelser ved konsistent anvendelse av AP Pro i lakseoppdrett - 40 000 tonn biomasse/generasjon – 27 mnd.</vt:lpstr>
      <vt:lpstr>        </vt:lpstr>
      <vt:lpstr>Forretningsidé</vt:lpstr>
      <vt:lpstr>Det globale fiskefôrmarkedet</vt:lpstr>
      <vt:lpstr>   Snuser på landbasert oppdrett her: </vt:lpstr>
      <vt:lpstr>PowerPoint-presentasjon</vt:lpstr>
      <vt:lpstr>PowerPoint-presentasjon</vt:lpstr>
      <vt:lpstr>PowerPoint-presentasjon</vt:lpstr>
      <vt:lpstr>Hvilke muligheter ligger åpen for Hitra Kommune/Jøsnøya</vt:lpstr>
    </vt:vector>
  </TitlesOfParts>
  <Company>Skala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Veronica Munch Ipsen</dc:creator>
  <cp:lastModifiedBy>Synnøve Aukan</cp:lastModifiedBy>
  <cp:revision>250</cp:revision>
  <cp:lastPrinted>2019-12-30T10:58:25Z</cp:lastPrinted>
  <dcterms:created xsi:type="dcterms:W3CDTF">2017-11-30T10:48:12Z</dcterms:created>
  <dcterms:modified xsi:type="dcterms:W3CDTF">2021-05-06T05:45:48Z</dcterms:modified>
</cp:coreProperties>
</file>